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handoutMasterIdLst>
    <p:handoutMasterId r:id="rId37"/>
  </p:handoutMasterIdLst>
  <p:sldIdLst>
    <p:sldId id="343" r:id="rId5"/>
    <p:sldId id="548" r:id="rId6"/>
    <p:sldId id="552" r:id="rId7"/>
    <p:sldId id="553" r:id="rId8"/>
    <p:sldId id="578" r:id="rId9"/>
    <p:sldId id="554" r:id="rId10"/>
    <p:sldId id="571" r:id="rId11"/>
    <p:sldId id="556" r:id="rId12"/>
    <p:sldId id="572" r:id="rId13"/>
    <p:sldId id="557" r:id="rId14"/>
    <p:sldId id="335" r:id="rId15"/>
    <p:sldId id="336" r:id="rId16"/>
    <p:sldId id="558" r:id="rId17"/>
    <p:sldId id="559" r:id="rId18"/>
    <p:sldId id="262" r:id="rId19"/>
    <p:sldId id="263" r:id="rId20"/>
    <p:sldId id="264" r:id="rId21"/>
    <p:sldId id="265" r:id="rId22"/>
    <p:sldId id="587" r:id="rId23"/>
    <p:sldId id="576" r:id="rId24"/>
    <p:sldId id="574" r:id="rId25"/>
    <p:sldId id="577" r:id="rId26"/>
    <p:sldId id="588" r:id="rId27"/>
    <p:sldId id="583" r:id="rId28"/>
    <p:sldId id="579" r:id="rId29"/>
    <p:sldId id="589" r:id="rId30"/>
    <p:sldId id="580" r:id="rId31"/>
    <p:sldId id="581" r:id="rId32"/>
    <p:sldId id="585" r:id="rId33"/>
    <p:sldId id="582" r:id="rId34"/>
    <p:sldId id="58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5646" autoAdjust="0"/>
  </p:normalViewPr>
  <p:slideViewPr>
    <p:cSldViewPr>
      <p:cViewPr varScale="1">
        <p:scale>
          <a:sx n="118" d="100"/>
          <a:sy n="118" d="100"/>
        </p:scale>
        <p:origin x="2096" y="192"/>
      </p:cViewPr>
      <p:guideLst>
        <p:guide orient="horz" pos="2160"/>
        <p:guide pos="2880"/>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540"/>
    </p:cViewPr>
  </p:sorterViewPr>
  <p:notesViewPr>
    <p:cSldViewPr>
      <p:cViewPr varScale="1">
        <p:scale>
          <a:sx n="62" d="100"/>
          <a:sy n="62" d="100"/>
        </p:scale>
        <p:origin x="23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Wallace" userId="dc9e5b09-66e3-4a76-b2ff-23d60d97d4b0" providerId="ADAL" clId="{FBE0686C-F686-4B0F-A0AD-9B13C73A4A58}"/>
    <pc:docChg chg="custSel addSld delSld modSld">
      <pc:chgData name="Stephen Wallace" userId="dc9e5b09-66e3-4a76-b2ff-23d60d97d4b0" providerId="ADAL" clId="{FBE0686C-F686-4B0F-A0AD-9B13C73A4A58}" dt="2021-04-26T13:10:06.475" v="15" actId="478"/>
      <pc:docMkLst>
        <pc:docMk/>
      </pc:docMkLst>
      <pc:sldChg chg="del">
        <pc:chgData name="Stephen Wallace" userId="dc9e5b09-66e3-4a76-b2ff-23d60d97d4b0" providerId="ADAL" clId="{FBE0686C-F686-4B0F-A0AD-9B13C73A4A58}" dt="2021-04-07T16:35:34.708" v="1" actId="47"/>
        <pc:sldMkLst>
          <pc:docMk/>
          <pc:sldMk cId="0" sldId="261"/>
        </pc:sldMkLst>
      </pc:sldChg>
      <pc:sldChg chg="delSp modSp mod">
        <pc:chgData name="Stephen Wallace" userId="dc9e5b09-66e3-4a76-b2ff-23d60d97d4b0" providerId="ADAL" clId="{FBE0686C-F686-4B0F-A0AD-9B13C73A4A58}" dt="2021-04-26T13:10:06.475" v="15" actId="478"/>
        <pc:sldMkLst>
          <pc:docMk/>
          <pc:sldMk cId="3639453006" sldId="343"/>
        </pc:sldMkLst>
        <pc:spChg chg="mod">
          <ac:chgData name="Stephen Wallace" userId="dc9e5b09-66e3-4a76-b2ff-23d60d97d4b0" providerId="ADAL" clId="{FBE0686C-F686-4B0F-A0AD-9B13C73A4A58}" dt="2021-04-16T17:10:10.535" v="3" actId="20577"/>
          <ac:spMkLst>
            <pc:docMk/>
            <pc:sldMk cId="3639453006" sldId="343"/>
            <ac:spMk id="2" creationId="{00000000-0000-0000-0000-000000000000}"/>
          </ac:spMkLst>
        </pc:spChg>
        <pc:spChg chg="del mod">
          <ac:chgData name="Stephen Wallace" userId="dc9e5b09-66e3-4a76-b2ff-23d60d97d4b0" providerId="ADAL" clId="{FBE0686C-F686-4B0F-A0AD-9B13C73A4A58}" dt="2021-04-26T13:10:06.475" v="15" actId="478"/>
          <ac:spMkLst>
            <pc:docMk/>
            <pc:sldMk cId="3639453006" sldId="343"/>
            <ac:spMk id="3" creationId="{00000000-0000-0000-0000-000000000000}"/>
          </ac:spMkLst>
        </pc:spChg>
      </pc:sldChg>
      <pc:sldChg chg="del">
        <pc:chgData name="Stephen Wallace" userId="dc9e5b09-66e3-4a76-b2ff-23d60d97d4b0" providerId="ADAL" clId="{FBE0686C-F686-4B0F-A0AD-9B13C73A4A58}" dt="2021-04-16T17:10:23.969" v="4" actId="47"/>
        <pc:sldMkLst>
          <pc:docMk/>
          <pc:sldMk cId="3537520341" sldId="560"/>
        </pc:sldMkLst>
      </pc:sldChg>
      <pc:sldChg chg="del">
        <pc:chgData name="Stephen Wallace" userId="dc9e5b09-66e3-4a76-b2ff-23d60d97d4b0" providerId="ADAL" clId="{FBE0686C-F686-4B0F-A0AD-9B13C73A4A58}" dt="2021-04-16T17:10:23.969" v="4" actId="47"/>
        <pc:sldMkLst>
          <pc:docMk/>
          <pc:sldMk cId="620180529" sldId="561"/>
        </pc:sldMkLst>
      </pc:sldChg>
      <pc:sldChg chg="del">
        <pc:chgData name="Stephen Wallace" userId="dc9e5b09-66e3-4a76-b2ff-23d60d97d4b0" providerId="ADAL" clId="{FBE0686C-F686-4B0F-A0AD-9B13C73A4A58}" dt="2021-04-16T17:10:23.969" v="4" actId="47"/>
        <pc:sldMkLst>
          <pc:docMk/>
          <pc:sldMk cId="4262601217" sldId="566"/>
        </pc:sldMkLst>
      </pc:sldChg>
      <pc:sldChg chg="del">
        <pc:chgData name="Stephen Wallace" userId="dc9e5b09-66e3-4a76-b2ff-23d60d97d4b0" providerId="ADAL" clId="{FBE0686C-F686-4B0F-A0AD-9B13C73A4A58}" dt="2021-04-16T17:10:23.969" v="4" actId="47"/>
        <pc:sldMkLst>
          <pc:docMk/>
          <pc:sldMk cId="1227204750" sldId="567"/>
        </pc:sldMkLst>
      </pc:sldChg>
      <pc:sldChg chg="del">
        <pc:chgData name="Stephen Wallace" userId="dc9e5b09-66e3-4a76-b2ff-23d60d97d4b0" providerId="ADAL" clId="{FBE0686C-F686-4B0F-A0AD-9B13C73A4A58}" dt="2021-04-16T17:10:23.969" v="4" actId="47"/>
        <pc:sldMkLst>
          <pc:docMk/>
          <pc:sldMk cId="3984451785" sldId="568"/>
        </pc:sldMkLst>
      </pc:sldChg>
      <pc:sldChg chg="del">
        <pc:chgData name="Stephen Wallace" userId="dc9e5b09-66e3-4a76-b2ff-23d60d97d4b0" providerId="ADAL" clId="{FBE0686C-F686-4B0F-A0AD-9B13C73A4A58}" dt="2021-04-16T17:10:23.969" v="4" actId="47"/>
        <pc:sldMkLst>
          <pc:docMk/>
          <pc:sldMk cId="1778529260" sldId="569"/>
        </pc:sldMkLst>
      </pc:sldChg>
      <pc:sldChg chg="del">
        <pc:chgData name="Stephen Wallace" userId="dc9e5b09-66e3-4a76-b2ff-23d60d97d4b0" providerId="ADAL" clId="{FBE0686C-F686-4B0F-A0AD-9B13C73A4A58}" dt="2021-04-16T17:10:23.969" v="4" actId="47"/>
        <pc:sldMkLst>
          <pc:docMk/>
          <pc:sldMk cId="3286402099" sldId="570"/>
        </pc:sldMkLst>
      </pc:sldChg>
      <pc:sldChg chg="del">
        <pc:chgData name="Stephen Wallace" userId="dc9e5b09-66e3-4a76-b2ff-23d60d97d4b0" providerId="ADAL" clId="{FBE0686C-F686-4B0F-A0AD-9B13C73A4A58}" dt="2021-04-07T16:35:13.456" v="0" actId="47"/>
        <pc:sldMkLst>
          <pc:docMk/>
          <pc:sldMk cId="909071280" sldId="575"/>
        </pc:sldMkLst>
      </pc:sldChg>
      <pc:sldChg chg="modSp new mod">
        <pc:chgData name="Stephen Wallace" userId="dc9e5b09-66e3-4a76-b2ff-23d60d97d4b0" providerId="ADAL" clId="{FBE0686C-F686-4B0F-A0AD-9B13C73A4A58}" dt="2021-04-26T13:09:36.104" v="13" actId="20577"/>
        <pc:sldMkLst>
          <pc:docMk/>
          <pc:sldMk cId="1753118180" sldId="577"/>
        </pc:sldMkLst>
        <pc:spChg chg="mod">
          <ac:chgData name="Stephen Wallace" userId="dc9e5b09-66e3-4a76-b2ff-23d60d97d4b0" providerId="ADAL" clId="{FBE0686C-F686-4B0F-A0AD-9B13C73A4A58}" dt="2021-04-26T13:09:36.104" v="13" actId="20577"/>
          <ac:spMkLst>
            <pc:docMk/>
            <pc:sldMk cId="1753118180" sldId="577"/>
            <ac:spMk id="2" creationId="{C1FE7B69-6876-4C6D-B7AB-7996B068A7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FBC21-B782-FF4E-AF71-608ED8FDA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0E4D3-5998-D040-B16A-5FDE94970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70A3C-09B3-7E47-9A7B-DEF0D9F1992C}" type="datetimeFigureOut">
              <a:rPr lang="en-US" smtClean="0"/>
              <a:t>9/28/22</a:t>
            </a:fld>
            <a:endParaRPr lang="en-US"/>
          </a:p>
        </p:txBody>
      </p:sp>
      <p:sp>
        <p:nvSpPr>
          <p:cNvPr id="4" name="Footer Placeholder 3">
            <a:extLst>
              <a:ext uri="{FF2B5EF4-FFF2-40B4-BE49-F238E27FC236}">
                <a16:creationId xmlns:a16="http://schemas.microsoft.com/office/drawing/2014/main" id="{2AEA4856-EC05-DF4B-AA46-7DCCE2817C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5" name="Slide Number Placeholder 4">
            <a:extLst>
              <a:ext uri="{FF2B5EF4-FFF2-40B4-BE49-F238E27FC236}">
                <a16:creationId xmlns:a16="http://schemas.microsoft.com/office/drawing/2014/main" id="{6F960A16-FB56-0642-A64B-D7F72142CC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AFEC04-2338-6A4C-AEC3-DC188A6BA45A}" type="slidenum">
              <a:rPr lang="en-US" smtClean="0"/>
              <a:t>‹#›</a:t>
            </a:fld>
            <a:endParaRPr lang="en-US"/>
          </a:p>
        </p:txBody>
      </p:sp>
    </p:spTree>
    <p:extLst>
      <p:ext uri="{BB962C8B-B14F-4D97-AF65-F5344CB8AC3E}">
        <p14:creationId xmlns:p14="http://schemas.microsoft.com/office/powerpoint/2010/main" val="42032575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9D575-4354-B542-AF52-EE8EF523EC11}" type="datetimeFigureOut">
              <a:rPr lang="en-US" smtClean="0"/>
              <a:t>9/28/22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55F873-1832-3F4A-A646-2DB4BE2E72D1}" type="slidenum">
              <a:rPr lang="en-US" smtClean="0"/>
              <a:t>‹#›</a:t>
            </a:fld>
            <a:endParaRPr lang="en-US"/>
          </a:p>
        </p:txBody>
      </p:sp>
    </p:spTree>
    <p:extLst>
      <p:ext uri="{BB962C8B-B14F-4D97-AF65-F5344CB8AC3E}">
        <p14:creationId xmlns:p14="http://schemas.microsoft.com/office/powerpoint/2010/main" val="420499555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DF8EC-D668-3C47-9C9F-97C5B94885B6}" type="slidenum">
              <a:rPr lang="en-US" smtClean="0"/>
              <a:t>12</a:t>
            </a:fld>
            <a:endParaRPr lang="en-US"/>
          </a:p>
        </p:txBody>
      </p:sp>
    </p:spTree>
    <p:extLst>
      <p:ext uri="{BB962C8B-B14F-4D97-AF65-F5344CB8AC3E}">
        <p14:creationId xmlns:p14="http://schemas.microsoft.com/office/powerpoint/2010/main" val="2803399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2199"/>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endParaRPr lang="en-US">
              <a:latin typeface="Franklin Gothic Medium" pitchFamily="34" charset="0"/>
            </a:endParaRP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olab.research.google.com/github/daniel-acuna/applied_deep_learning/blob/master/RNN/lstm_character_level_text_generation.ipyn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26" y="1429710"/>
            <a:ext cx="7772400" cy="3675690"/>
          </a:xfr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a:solidFill>
                  <a:schemeClr val="tx1"/>
                </a:solidFill>
              </a:rPr>
              <a:t>Introduction to Recurrent Neural Networks</a:t>
            </a: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Daniel Acuna</a:t>
            </a:r>
            <a:br>
              <a:rPr lang="en-US" dirty="0">
                <a:solidFill>
                  <a:schemeClr val="tx1"/>
                </a:solidFill>
              </a:rPr>
            </a:br>
            <a:r>
              <a:rPr lang="en-US" dirty="0">
                <a:solidFill>
                  <a:schemeClr val="tx1"/>
                </a:solidFill>
              </a:rPr>
              <a:t>acuna.io</a:t>
            </a:r>
          </a:p>
        </p:txBody>
      </p:sp>
      <p:sp>
        <p:nvSpPr>
          <p:cNvPr id="4" name="Subtitle 2">
            <a:extLst>
              <a:ext uri="{FF2B5EF4-FFF2-40B4-BE49-F238E27FC236}">
                <a16:creationId xmlns:a16="http://schemas.microsoft.com/office/drawing/2014/main" id="{919F18FE-FC5B-AE49-BD23-709F5ACA8EB9}"/>
              </a:ext>
            </a:extLst>
          </p:cNvPr>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394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Cells in Action</a:t>
            </a:r>
          </a:p>
        </p:txBody>
      </p:sp>
      <p:grpSp>
        <p:nvGrpSpPr>
          <p:cNvPr id="6" name="Group 5"/>
          <p:cNvGrpSpPr/>
          <p:nvPr/>
        </p:nvGrpSpPr>
        <p:grpSpPr>
          <a:xfrm>
            <a:off x="4572000" y="2362200"/>
            <a:ext cx="4301807" cy="2306598"/>
            <a:chOff x="4572000" y="2667000"/>
            <a:chExt cx="4301807" cy="2306598"/>
          </a:xfrm>
        </p:grpSpPr>
        <p:pic>
          <p:nvPicPr>
            <p:cNvPr id="4" name="Picture 3"/>
            <p:cNvPicPr>
              <a:picLocks noChangeAspect="1"/>
            </p:cNvPicPr>
            <p:nvPr/>
          </p:nvPicPr>
          <p:blipFill>
            <a:blip r:embed="rId2"/>
            <a:stretch>
              <a:fillRect/>
            </a:stretch>
          </p:blipFill>
          <p:spPr>
            <a:xfrm>
              <a:off x="4572000" y="2667000"/>
              <a:ext cx="4301807" cy="1676602"/>
            </a:xfrm>
            <a:prstGeom prst="rect">
              <a:avLst/>
            </a:prstGeom>
          </p:spPr>
        </p:pic>
        <p:sp>
          <p:nvSpPr>
            <p:cNvPr id="5" name="Rectangle 4"/>
            <p:cNvSpPr/>
            <p:nvPr/>
          </p:nvSpPr>
          <p:spPr>
            <a:xfrm>
              <a:off x="4953000" y="4419600"/>
              <a:ext cx="3733800" cy="553998"/>
            </a:xfrm>
            <a:prstGeom prst="rect">
              <a:avLst/>
            </a:prstGeom>
          </p:spPr>
          <p:txBody>
            <a:bodyPr wrap="square">
              <a:spAutoFit/>
            </a:bodyPr>
            <a:lstStyle/>
            <a:p>
              <a:r>
                <a:rPr lang="en-US" sz="1000" i="1" dirty="0">
                  <a:latin typeface="FuturaStd-BookOblique"/>
                </a:rPr>
                <a:t>A recurrent cell predicting words. The diagram is in unrolled form. Predictions come out of the top of the cell, whereas state is indicated by the thick horizontal arrow.</a:t>
              </a:r>
              <a:endParaRPr lang="en-US" sz="1000" dirty="0"/>
            </a:p>
          </p:txBody>
        </p:sp>
      </p:grpSp>
      <p:sp>
        <p:nvSpPr>
          <p:cNvPr id="7" name="Rectangle 6"/>
          <p:cNvSpPr/>
          <p:nvPr/>
        </p:nvSpPr>
        <p:spPr>
          <a:xfrm>
            <a:off x="152400" y="1676400"/>
            <a:ext cx="4254190" cy="415498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sz="2200" dirty="0"/>
              <a:t>If we’re near the start of training, the system might produce something like jellyfish,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But after enough training on the original text, the networks inside the recurrent cell will have learned how to represent the consecutive words of the phrase “it was the best of” in such a way that the word “times” has a high probability.</a:t>
            </a:r>
          </a:p>
        </p:txBody>
      </p:sp>
    </p:spTree>
    <p:extLst>
      <p:ext uri="{BB962C8B-B14F-4D97-AF65-F5344CB8AC3E}">
        <p14:creationId xmlns:p14="http://schemas.microsoft.com/office/powerpoint/2010/main" val="390235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A5FC-D5D0-DE48-8365-C1EF2C963E75}"/>
              </a:ext>
            </a:extLst>
          </p:cNvPr>
          <p:cNvSpPr>
            <a:spLocks noGrp="1"/>
          </p:cNvSpPr>
          <p:nvPr>
            <p:ph type="title"/>
          </p:nvPr>
        </p:nvSpPr>
        <p:spPr/>
        <p:txBody>
          <a:bodyPr/>
          <a:lstStyle/>
          <a:p>
            <a:r>
              <a:rPr lang="en-US" dirty="0"/>
              <a:t>Recurrent neural networks: simple</a:t>
            </a:r>
          </a:p>
        </p:txBody>
      </p:sp>
      <p:pic>
        <p:nvPicPr>
          <p:cNvPr id="4" name="Content Placeholder 3">
            <a:extLst>
              <a:ext uri="{FF2B5EF4-FFF2-40B4-BE49-F238E27FC236}">
                <a16:creationId xmlns:a16="http://schemas.microsoft.com/office/drawing/2014/main" id="{A507F24C-D6B3-8F49-A937-39A7FD2FECA0}"/>
              </a:ext>
            </a:extLst>
          </p:cNvPr>
          <p:cNvPicPr>
            <a:picLocks noGrp="1" noChangeAspect="1"/>
          </p:cNvPicPr>
          <p:nvPr>
            <p:ph idx="1"/>
          </p:nvPr>
        </p:nvPicPr>
        <p:blipFill>
          <a:blip r:embed="rId2"/>
          <a:stretch>
            <a:fillRect/>
          </a:stretch>
        </p:blipFill>
        <p:spPr>
          <a:xfrm>
            <a:off x="1919288" y="2502581"/>
            <a:ext cx="5305425" cy="1562100"/>
          </a:xfrm>
          <a:prstGeom prst="rect">
            <a:avLst/>
          </a:prstGeom>
        </p:spPr>
      </p:pic>
      <p:pic>
        <p:nvPicPr>
          <p:cNvPr id="5" name="Picture 4">
            <a:extLst>
              <a:ext uri="{FF2B5EF4-FFF2-40B4-BE49-F238E27FC236}">
                <a16:creationId xmlns:a16="http://schemas.microsoft.com/office/drawing/2014/main" id="{AB3A4863-4410-D44C-96F9-D90B87751EF9}"/>
              </a:ext>
            </a:extLst>
          </p:cNvPr>
          <p:cNvPicPr>
            <a:picLocks noChangeAspect="1"/>
          </p:cNvPicPr>
          <p:nvPr/>
        </p:nvPicPr>
        <p:blipFill>
          <a:blip r:embed="rId3"/>
          <a:stretch>
            <a:fillRect/>
          </a:stretch>
        </p:blipFill>
        <p:spPr>
          <a:xfrm>
            <a:off x="2928938" y="4441997"/>
            <a:ext cx="3286125" cy="400050"/>
          </a:xfrm>
          <a:prstGeom prst="rect">
            <a:avLst/>
          </a:prstGeom>
        </p:spPr>
      </p:pic>
      <p:sp>
        <p:nvSpPr>
          <p:cNvPr id="6" name="TextBox 5">
            <a:extLst>
              <a:ext uri="{FF2B5EF4-FFF2-40B4-BE49-F238E27FC236}">
                <a16:creationId xmlns:a16="http://schemas.microsoft.com/office/drawing/2014/main" id="{106AACDC-1007-7F4A-8592-20039E554577}"/>
              </a:ext>
            </a:extLst>
          </p:cNvPr>
          <p:cNvSpPr txBox="1"/>
          <p:nvPr/>
        </p:nvSpPr>
        <p:spPr>
          <a:xfrm>
            <a:off x="1130643" y="5213007"/>
            <a:ext cx="1048557" cy="300082"/>
          </a:xfrm>
          <a:prstGeom prst="rect">
            <a:avLst/>
          </a:prstGeom>
          <a:noFill/>
        </p:spPr>
        <p:txBody>
          <a:bodyPr wrap="none" rtlCol="0">
            <a:spAutoFit/>
          </a:bodyPr>
          <a:lstStyle/>
          <a:p>
            <a:r>
              <a:rPr lang="en-US" sz="1350" dirty="0"/>
              <a:t>For example</a:t>
            </a:r>
          </a:p>
        </p:txBody>
      </p:sp>
      <p:pic>
        <p:nvPicPr>
          <p:cNvPr id="7" name="Picture 6">
            <a:extLst>
              <a:ext uri="{FF2B5EF4-FFF2-40B4-BE49-F238E27FC236}">
                <a16:creationId xmlns:a16="http://schemas.microsoft.com/office/drawing/2014/main" id="{FFD9016C-7B5D-7B4E-A206-3985C56C47BC}"/>
              </a:ext>
            </a:extLst>
          </p:cNvPr>
          <p:cNvPicPr>
            <a:picLocks noChangeAspect="1"/>
          </p:cNvPicPr>
          <p:nvPr/>
        </p:nvPicPr>
        <p:blipFill rotWithShape="1">
          <a:blip r:embed="rId4"/>
          <a:srcRect l="25552" r="23302"/>
          <a:stretch/>
        </p:blipFill>
        <p:spPr>
          <a:xfrm>
            <a:off x="2307625" y="4958171"/>
            <a:ext cx="2956353" cy="788211"/>
          </a:xfrm>
          <a:prstGeom prst="rect">
            <a:avLst/>
          </a:prstGeom>
        </p:spPr>
      </p:pic>
    </p:spTree>
    <p:extLst>
      <p:ext uri="{BB962C8B-B14F-4D97-AF65-F5344CB8AC3E}">
        <p14:creationId xmlns:p14="http://schemas.microsoft.com/office/powerpoint/2010/main" val="129076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BF31A-CD34-E643-AD49-BCF7E11E7AC5}"/>
              </a:ext>
            </a:extLst>
          </p:cNvPr>
          <p:cNvSpPr>
            <a:spLocks noGrp="1"/>
          </p:cNvSpPr>
          <p:nvPr>
            <p:ph type="title"/>
          </p:nvPr>
        </p:nvSpPr>
        <p:spPr/>
        <p:txBody>
          <a:bodyPr/>
          <a:lstStyle/>
          <a:p>
            <a:r>
              <a:rPr lang="en-US" dirty="0"/>
              <a:t>RNN: a problem with gradients</a:t>
            </a:r>
          </a:p>
        </p:txBody>
      </p:sp>
      <p:sp>
        <p:nvSpPr>
          <p:cNvPr id="3" name="Content Placeholder 2">
            <a:extLst>
              <a:ext uri="{FF2B5EF4-FFF2-40B4-BE49-F238E27FC236}">
                <a16:creationId xmlns:a16="http://schemas.microsoft.com/office/drawing/2014/main" id="{39BA793F-F726-5D47-950A-2DE6D9CF5C51}"/>
              </a:ext>
            </a:extLst>
          </p:cNvPr>
          <p:cNvSpPr>
            <a:spLocks noGrp="1"/>
          </p:cNvSpPr>
          <p:nvPr>
            <p:ph idx="1"/>
          </p:nvPr>
        </p:nvSpPr>
        <p:spPr>
          <a:xfrm>
            <a:off x="628650" y="2226469"/>
            <a:ext cx="7886700" cy="3524057"/>
          </a:xfrm>
        </p:spPr>
        <p:txBody>
          <a:bodyPr/>
          <a:lstStyle/>
          <a:p>
            <a:r>
              <a:rPr lang="en-US" dirty="0"/>
              <a:t>Image this:</a:t>
            </a:r>
          </a:p>
          <a:p>
            <a:endParaRPr lang="en-US" dirty="0"/>
          </a:p>
          <a:p>
            <a:r>
              <a:rPr lang="en-US" dirty="0"/>
              <a:t>We alternate between the following two equations:</a:t>
            </a:r>
          </a:p>
          <a:p>
            <a:endParaRPr lang="en-US" dirty="0"/>
          </a:p>
          <a:p>
            <a:endParaRPr lang="en-US" dirty="0"/>
          </a:p>
          <a:p>
            <a:r>
              <a:rPr lang="en-US" dirty="0"/>
              <a:t>Lets assume that activation is linear, then </a:t>
            </a:r>
          </a:p>
        </p:txBody>
      </p:sp>
      <p:pic>
        <p:nvPicPr>
          <p:cNvPr id="4" name="Picture 3">
            <a:extLst>
              <a:ext uri="{FF2B5EF4-FFF2-40B4-BE49-F238E27FC236}">
                <a16:creationId xmlns:a16="http://schemas.microsoft.com/office/drawing/2014/main" id="{0EE4E473-54EF-8842-8CDA-316FE1655C6D}"/>
              </a:ext>
            </a:extLst>
          </p:cNvPr>
          <p:cNvPicPr>
            <a:picLocks noChangeAspect="1"/>
          </p:cNvPicPr>
          <p:nvPr/>
        </p:nvPicPr>
        <p:blipFill>
          <a:blip r:embed="rId3"/>
          <a:stretch>
            <a:fillRect/>
          </a:stretch>
        </p:blipFill>
        <p:spPr>
          <a:xfrm>
            <a:off x="4255942" y="2125266"/>
            <a:ext cx="3552825" cy="1171575"/>
          </a:xfrm>
          <a:prstGeom prst="rect">
            <a:avLst/>
          </a:prstGeom>
        </p:spPr>
      </p:pic>
      <p:pic>
        <p:nvPicPr>
          <p:cNvPr id="5" name="Picture 4">
            <a:extLst>
              <a:ext uri="{FF2B5EF4-FFF2-40B4-BE49-F238E27FC236}">
                <a16:creationId xmlns:a16="http://schemas.microsoft.com/office/drawing/2014/main" id="{9647239B-3B3D-F849-AFCF-5AA378103271}"/>
              </a:ext>
            </a:extLst>
          </p:cNvPr>
          <p:cNvPicPr>
            <a:picLocks noChangeAspect="1"/>
          </p:cNvPicPr>
          <p:nvPr/>
        </p:nvPicPr>
        <p:blipFill>
          <a:blip r:embed="rId4"/>
          <a:stretch>
            <a:fillRect/>
          </a:stretch>
        </p:blipFill>
        <p:spPr>
          <a:xfrm>
            <a:off x="729529" y="4414838"/>
            <a:ext cx="1733550" cy="838200"/>
          </a:xfrm>
          <a:prstGeom prst="rect">
            <a:avLst/>
          </a:prstGeom>
        </p:spPr>
      </p:pic>
      <p:pic>
        <p:nvPicPr>
          <p:cNvPr id="6" name="Picture 5">
            <a:extLst>
              <a:ext uri="{FF2B5EF4-FFF2-40B4-BE49-F238E27FC236}">
                <a16:creationId xmlns:a16="http://schemas.microsoft.com/office/drawing/2014/main" id="{A9A4A832-6545-4248-A3A8-59599368C2EB}"/>
              </a:ext>
            </a:extLst>
          </p:cNvPr>
          <p:cNvPicPr>
            <a:picLocks noChangeAspect="1"/>
          </p:cNvPicPr>
          <p:nvPr/>
        </p:nvPicPr>
        <p:blipFill>
          <a:blip r:embed="rId5"/>
          <a:stretch>
            <a:fillRect/>
          </a:stretch>
        </p:blipFill>
        <p:spPr>
          <a:xfrm>
            <a:off x="5065568" y="4291013"/>
            <a:ext cx="3314700" cy="1085850"/>
          </a:xfrm>
          <a:prstGeom prst="rect">
            <a:avLst/>
          </a:prstGeom>
        </p:spPr>
      </p:pic>
      <p:cxnSp>
        <p:nvCxnSpPr>
          <p:cNvPr id="8" name="Straight Arrow Connector 7">
            <a:extLst>
              <a:ext uri="{FF2B5EF4-FFF2-40B4-BE49-F238E27FC236}">
                <a16:creationId xmlns:a16="http://schemas.microsoft.com/office/drawing/2014/main" id="{8A63DFF4-499D-604F-9FB1-FC406D3ACBE1}"/>
              </a:ext>
            </a:extLst>
          </p:cNvPr>
          <p:cNvCxnSpPr/>
          <p:nvPr/>
        </p:nvCxnSpPr>
        <p:spPr>
          <a:xfrm>
            <a:off x="3034145" y="4833938"/>
            <a:ext cx="14131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92CCA7F-E491-F746-8ACA-6C8ACB616D40}"/>
              </a:ext>
            </a:extLst>
          </p:cNvPr>
          <p:cNvPicPr>
            <a:picLocks noChangeAspect="1"/>
          </p:cNvPicPr>
          <p:nvPr/>
        </p:nvPicPr>
        <p:blipFill>
          <a:blip r:embed="rId6"/>
          <a:stretch>
            <a:fillRect/>
          </a:stretch>
        </p:blipFill>
        <p:spPr>
          <a:xfrm>
            <a:off x="5715000" y="6169444"/>
            <a:ext cx="1381125" cy="666750"/>
          </a:xfrm>
          <a:prstGeom prst="rect">
            <a:avLst/>
          </a:prstGeom>
        </p:spPr>
      </p:pic>
    </p:spTree>
    <p:extLst>
      <p:ext uri="{BB962C8B-B14F-4D97-AF65-F5344CB8AC3E}">
        <p14:creationId xmlns:p14="http://schemas.microsoft.com/office/powerpoint/2010/main" val="479145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302"/>
            <a:ext cx="9144000" cy="1143000"/>
          </a:xfrm>
        </p:spPr>
        <p:txBody>
          <a:bodyPr>
            <a:noAutofit/>
          </a:bodyPr>
          <a:lstStyle/>
          <a:p>
            <a:r>
              <a:rPr lang="en-US" sz="4000" dirty="0"/>
              <a:t>(L)</a:t>
            </a:r>
            <a:r>
              <a:rPr lang="en-US" sz="4000" dirty="0" err="1"/>
              <a:t>ong</a:t>
            </a:r>
            <a:r>
              <a:rPr lang="en-US" sz="4000" dirty="0"/>
              <a:t> (S)</a:t>
            </a:r>
            <a:r>
              <a:rPr lang="en-US" sz="4000" dirty="0" err="1"/>
              <a:t>hort</a:t>
            </a:r>
            <a:r>
              <a:rPr lang="en-US" sz="4000" dirty="0"/>
              <a:t>-(T)</a:t>
            </a:r>
            <a:r>
              <a:rPr lang="en-US" sz="4000" dirty="0" err="1"/>
              <a:t>erm</a:t>
            </a:r>
            <a:r>
              <a:rPr lang="en-US" sz="4000" dirty="0"/>
              <a:t> (M)</a:t>
            </a:r>
            <a:r>
              <a:rPr lang="en-US" sz="4000" dirty="0" err="1"/>
              <a:t>emory</a:t>
            </a:r>
            <a:endParaRPr lang="en-US" sz="4000" dirty="0"/>
          </a:p>
        </p:txBody>
      </p:sp>
      <p:sp>
        <p:nvSpPr>
          <p:cNvPr id="7" name="Rectangle 6"/>
          <p:cNvSpPr/>
          <p:nvPr/>
        </p:nvSpPr>
        <p:spPr>
          <a:xfrm>
            <a:off x="304800" y="6248400"/>
            <a:ext cx="8610600" cy="400110"/>
          </a:xfrm>
          <a:prstGeom prst="rect">
            <a:avLst/>
          </a:prstGeom>
          <a:solidFill>
            <a:schemeClr val="bg1">
              <a:lumMod val="95000"/>
            </a:schemeClr>
          </a:solidFill>
        </p:spPr>
        <p:txBody>
          <a:bodyPr wrap="square">
            <a:spAutoFit/>
          </a:bodyPr>
          <a:lstStyle/>
          <a:p>
            <a:pPr algn="ctr"/>
            <a:r>
              <a:rPr lang="en-US" sz="2000" dirty="0"/>
              <a:t>It might be helpful to think of this as a selectively persistent short-term memory.</a:t>
            </a:r>
            <a:endParaRPr lang="en-US" sz="2200" dirty="0"/>
          </a:p>
        </p:txBody>
      </p:sp>
      <p:sp>
        <p:nvSpPr>
          <p:cNvPr id="9" name="Rectangle 8"/>
          <p:cNvSpPr/>
          <p:nvPr/>
        </p:nvSpPr>
        <p:spPr>
          <a:xfrm>
            <a:off x="304800" y="1371600"/>
            <a:ext cx="4724400" cy="4493538"/>
          </a:xfrm>
          <a:prstGeom prst="rect">
            <a:avLst/>
          </a:prstGeom>
        </p:spPr>
        <p:txBody>
          <a:bodyPr wrap="square">
            <a:spAutoFit/>
          </a:bodyPr>
          <a:lstStyle/>
          <a:p>
            <a:pPr marL="342900" indent="-342900">
              <a:buFont typeface="Arial" panose="020B0604020202020204" pitchFamily="34" charset="0"/>
              <a:buChar char="•"/>
            </a:pPr>
            <a:r>
              <a:rPr lang="en-US" sz="2200" dirty="0"/>
              <a:t>We can avoid the vanishing  gradients with a fancier recurrent cell, called a long short-term memory, or LSTM.</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The name can be confusing, but it refers to the fact that the internal state changes frequently, so it can be considered a short-term memory.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But sometimes we can choose to keep some information in the state for a long time.</a:t>
            </a:r>
          </a:p>
        </p:txBody>
      </p:sp>
      <p:pic>
        <p:nvPicPr>
          <p:cNvPr id="10" name="Picture 9" descr="Graphical user interface, text, application&#10;&#10;Description automatically generated">
            <a:extLst>
              <a:ext uri="{FF2B5EF4-FFF2-40B4-BE49-F238E27FC236}">
                <a16:creationId xmlns:a16="http://schemas.microsoft.com/office/drawing/2014/main" id="{59B4752A-6342-4214-A97B-BBD7E6D1D9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3657600"/>
            <a:ext cx="3259667" cy="1833563"/>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159F6E24-F75A-4C12-B031-7F68E6026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600200"/>
            <a:ext cx="3215014" cy="1676400"/>
          </a:xfrm>
          <a:prstGeom prst="rect">
            <a:avLst/>
          </a:prstGeom>
        </p:spPr>
      </p:pic>
      <p:sp>
        <p:nvSpPr>
          <p:cNvPr id="13" name="TextBox 12">
            <a:extLst>
              <a:ext uri="{FF2B5EF4-FFF2-40B4-BE49-F238E27FC236}">
                <a16:creationId xmlns:a16="http://schemas.microsoft.com/office/drawing/2014/main" id="{786DF8DE-8F87-4BFF-8D61-AAC3368B6937}"/>
              </a:ext>
            </a:extLst>
          </p:cNvPr>
          <p:cNvSpPr txBox="1"/>
          <p:nvPr/>
        </p:nvSpPr>
        <p:spPr>
          <a:xfrm>
            <a:off x="5867400" y="3200400"/>
            <a:ext cx="1828800" cy="307777"/>
          </a:xfrm>
          <a:prstGeom prst="rect">
            <a:avLst/>
          </a:prstGeom>
          <a:solidFill>
            <a:schemeClr val="bg1">
              <a:lumMod val="85000"/>
            </a:schemeClr>
          </a:solidFill>
        </p:spPr>
        <p:txBody>
          <a:bodyPr wrap="square" rtlCol="0">
            <a:spAutoFit/>
          </a:bodyPr>
          <a:lstStyle/>
          <a:p>
            <a:pPr algn="ctr"/>
            <a:r>
              <a:rPr lang="en-US" sz="1400" dirty="0"/>
              <a:t>Vanilla RNN</a:t>
            </a:r>
          </a:p>
        </p:txBody>
      </p:sp>
      <p:sp>
        <p:nvSpPr>
          <p:cNvPr id="14" name="TextBox 13">
            <a:extLst>
              <a:ext uri="{FF2B5EF4-FFF2-40B4-BE49-F238E27FC236}">
                <a16:creationId xmlns:a16="http://schemas.microsoft.com/office/drawing/2014/main" id="{63721F9B-0C38-4E22-96BC-48AFD6E51E13}"/>
              </a:ext>
            </a:extLst>
          </p:cNvPr>
          <p:cNvSpPr txBox="1"/>
          <p:nvPr/>
        </p:nvSpPr>
        <p:spPr>
          <a:xfrm>
            <a:off x="6019800" y="5410200"/>
            <a:ext cx="1828800" cy="307777"/>
          </a:xfrm>
          <a:prstGeom prst="rect">
            <a:avLst/>
          </a:prstGeom>
          <a:solidFill>
            <a:schemeClr val="bg1">
              <a:lumMod val="85000"/>
            </a:schemeClr>
          </a:solidFill>
        </p:spPr>
        <p:txBody>
          <a:bodyPr wrap="square" rtlCol="0">
            <a:spAutoFit/>
          </a:bodyPr>
          <a:lstStyle/>
          <a:p>
            <a:pPr algn="ctr"/>
            <a:r>
              <a:rPr lang="en-US" sz="1400" dirty="0"/>
              <a:t>LSTM</a:t>
            </a:r>
          </a:p>
        </p:txBody>
      </p:sp>
    </p:spTree>
    <p:extLst>
      <p:ext uri="{BB962C8B-B14F-4D97-AF65-F5344CB8AC3E}">
        <p14:creationId xmlns:p14="http://schemas.microsoft.com/office/powerpoint/2010/main" val="4093041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t>
            </a:r>
            <a:r>
              <a:rPr lang="en-US" dirty="0" err="1"/>
              <a:t>ong</a:t>
            </a:r>
            <a:r>
              <a:rPr lang="en-US" dirty="0"/>
              <a:t> (S)</a:t>
            </a:r>
            <a:r>
              <a:rPr lang="en-US" dirty="0" err="1"/>
              <a:t>hort</a:t>
            </a:r>
            <a:r>
              <a:rPr lang="en-US" dirty="0"/>
              <a:t>-(T)</a:t>
            </a:r>
            <a:r>
              <a:rPr lang="en-US" dirty="0" err="1"/>
              <a:t>erm</a:t>
            </a:r>
            <a:r>
              <a:rPr lang="en-US" dirty="0"/>
              <a:t> (M)</a:t>
            </a:r>
            <a:r>
              <a:rPr lang="en-US" dirty="0" err="1"/>
              <a:t>emory</a:t>
            </a:r>
            <a:endParaRPr lang="en-US" dirty="0"/>
          </a:p>
        </p:txBody>
      </p:sp>
      <p:sp>
        <p:nvSpPr>
          <p:cNvPr id="3" name="Content Placeholder 2"/>
          <p:cNvSpPr>
            <a:spLocks noGrp="1"/>
          </p:cNvSpPr>
          <p:nvPr>
            <p:ph idx="1"/>
          </p:nvPr>
        </p:nvSpPr>
        <p:spPr>
          <a:xfrm>
            <a:off x="228600" y="1371600"/>
            <a:ext cx="8229600" cy="4525963"/>
          </a:xfrm>
        </p:spPr>
        <p:txBody>
          <a:bodyPr>
            <a:normAutofit/>
          </a:bodyPr>
          <a:lstStyle/>
          <a:p>
            <a:r>
              <a:rPr lang="en-US" sz="2200" dirty="0"/>
              <a:t>The LSTM uses three internal neural networks. </a:t>
            </a:r>
          </a:p>
          <a:p>
            <a:pPr lvl="1"/>
            <a:r>
              <a:rPr lang="en-US" sz="2000" dirty="0"/>
              <a:t>The first is used to remove (or forget) information from the state that is no longer needed. </a:t>
            </a:r>
          </a:p>
          <a:p>
            <a:pPr lvl="1"/>
            <a:r>
              <a:rPr lang="en-US" sz="2000" dirty="0"/>
              <a:t>The second inserts new information the cell wants to remember. </a:t>
            </a:r>
          </a:p>
          <a:p>
            <a:pPr lvl="1"/>
            <a:r>
              <a:rPr lang="en-US" sz="2000" dirty="0"/>
              <a:t>The third network presents a version of the internal state as the cell’s output.</a:t>
            </a:r>
          </a:p>
        </p:txBody>
      </p:sp>
      <p:pic>
        <p:nvPicPr>
          <p:cNvPr id="4" name="Picture 3"/>
          <p:cNvPicPr>
            <a:picLocks noChangeAspect="1"/>
          </p:cNvPicPr>
          <p:nvPr/>
        </p:nvPicPr>
        <p:blipFill>
          <a:blip r:embed="rId2"/>
          <a:stretch>
            <a:fillRect/>
          </a:stretch>
        </p:blipFill>
        <p:spPr>
          <a:xfrm>
            <a:off x="4953000" y="3352801"/>
            <a:ext cx="4038600" cy="2009700"/>
          </a:xfrm>
          <a:prstGeom prst="rect">
            <a:avLst/>
          </a:prstGeom>
        </p:spPr>
      </p:pic>
      <p:sp>
        <p:nvSpPr>
          <p:cNvPr id="5" name="Rectangle 4"/>
          <p:cNvSpPr/>
          <p:nvPr/>
        </p:nvSpPr>
        <p:spPr>
          <a:xfrm>
            <a:off x="381000" y="3657600"/>
            <a:ext cx="4572000" cy="1446550"/>
          </a:xfrm>
          <a:prstGeom prst="rect">
            <a:avLst/>
          </a:prstGeom>
        </p:spPr>
        <p:txBody>
          <a:bodyPr>
            <a:spAutoFit/>
          </a:bodyPr>
          <a:lstStyle/>
          <a:p>
            <a:pPr marL="342900" indent="-342900">
              <a:buFont typeface="Arial" panose="020B0604020202020204" pitchFamily="34" charset="0"/>
              <a:buChar char="•"/>
            </a:pPr>
            <a:r>
              <a:rPr lang="en-US" sz="2200" dirty="0"/>
              <a:t>We can place this LSTM cell on a layer and train the neural networks inside it using normal backpropagation and optimization.</a:t>
            </a:r>
          </a:p>
        </p:txBody>
      </p:sp>
      <p:sp>
        <p:nvSpPr>
          <p:cNvPr id="6" name="Rectangle 5"/>
          <p:cNvSpPr/>
          <p:nvPr/>
        </p:nvSpPr>
        <p:spPr>
          <a:xfrm>
            <a:off x="304800" y="5562600"/>
            <a:ext cx="8610600" cy="1107996"/>
          </a:xfrm>
          <a:prstGeom prst="rect">
            <a:avLst/>
          </a:prstGeom>
          <a:solidFill>
            <a:schemeClr val="bg1">
              <a:lumMod val="95000"/>
            </a:schemeClr>
          </a:solidFill>
        </p:spPr>
        <p:txBody>
          <a:bodyPr wrap="square">
            <a:spAutoFit/>
          </a:bodyPr>
          <a:lstStyle/>
          <a:p>
            <a:pPr algn="ctr"/>
            <a:r>
              <a:rPr lang="en-US" sz="2200" dirty="0"/>
              <a:t>When people speak of “an RNN” they often mean a network that</a:t>
            </a:r>
          </a:p>
          <a:p>
            <a:pPr algn="ctr"/>
            <a:r>
              <a:rPr lang="en-US" sz="2200" dirty="0"/>
              <a:t>uses the LSTM in particular. A popular variation is the gated recurrent network, or GRU.</a:t>
            </a:r>
          </a:p>
        </p:txBody>
      </p:sp>
    </p:spTree>
    <p:extLst>
      <p:ext uri="{BB962C8B-B14F-4D97-AF65-F5344CB8AC3E}">
        <p14:creationId xmlns:p14="http://schemas.microsoft.com/office/powerpoint/2010/main" val="44377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35" y="234586"/>
            <a:ext cx="9129765" cy="690574"/>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LSTM </a:t>
            </a:r>
            <a:r>
              <a:rPr sz="4400" b="0" spc="-40" dirty="0">
                <a:latin typeface="Calibri Light"/>
                <a:cs typeface="Calibri Light"/>
              </a:rPr>
              <a:t>Walk</a:t>
            </a:r>
            <a:r>
              <a:rPr sz="4400" b="0" spc="-60" dirty="0">
                <a:latin typeface="Calibri Light"/>
                <a:cs typeface="Calibri Light"/>
              </a:rPr>
              <a:t> </a:t>
            </a:r>
            <a:r>
              <a:rPr sz="4400" b="0" spc="-15" dirty="0">
                <a:latin typeface="Calibri Light"/>
                <a:cs typeface="Calibri Light"/>
              </a:rPr>
              <a:t>Through</a:t>
            </a:r>
            <a:endParaRPr sz="4400" dirty="0">
              <a:latin typeface="Calibri Light"/>
              <a:cs typeface="Calibri Light"/>
            </a:endParaRPr>
          </a:p>
        </p:txBody>
      </p:sp>
      <p:sp>
        <p:nvSpPr>
          <p:cNvPr id="3" name="object 3"/>
          <p:cNvSpPr txBox="1"/>
          <p:nvPr/>
        </p:nvSpPr>
        <p:spPr>
          <a:xfrm>
            <a:off x="228600" y="1295400"/>
            <a:ext cx="7933690" cy="793115"/>
          </a:xfrm>
          <a:prstGeom prst="rect">
            <a:avLst/>
          </a:prstGeom>
        </p:spPr>
        <p:txBody>
          <a:bodyPr vert="horz" wrap="square" lIns="0" tIns="97155" rIns="0" bIns="0" rtlCol="0">
            <a:spAutoFit/>
          </a:bodyPr>
          <a:lstStyle/>
          <a:p>
            <a:pPr marL="12065" marR="5080">
              <a:lnSpc>
                <a:spcPct val="80000"/>
              </a:lnSpc>
              <a:spcBef>
                <a:spcPts val="765"/>
              </a:spcBef>
              <a:tabLst>
                <a:tab pos="241300" algn="l"/>
              </a:tabLst>
            </a:pPr>
            <a:r>
              <a:rPr sz="2800" u="heavy" spc="-25" dirty="0">
                <a:uFill>
                  <a:solidFill>
                    <a:srgbClr val="000000"/>
                  </a:solidFill>
                </a:uFill>
                <a:latin typeface="Calibri"/>
                <a:cs typeface="Calibri"/>
              </a:rPr>
              <a:t>Forget gate </a:t>
            </a:r>
            <a:r>
              <a:rPr sz="2800" u="heavy" spc="-20" dirty="0">
                <a:uFill>
                  <a:solidFill>
                    <a:srgbClr val="000000"/>
                  </a:solidFill>
                </a:uFill>
                <a:latin typeface="Calibri"/>
                <a:cs typeface="Calibri"/>
              </a:rPr>
              <a:t>layer</a:t>
            </a:r>
            <a:r>
              <a:rPr sz="2800" spc="-20" dirty="0">
                <a:latin typeface="Calibri"/>
                <a:cs typeface="Calibri"/>
              </a:rPr>
              <a:t>: </a:t>
            </a:r>
            <a:r>
              <a:rPr sz="2800" spc="-10" dirty="0">
                <a:latin typeface="Calibri"/>
                <a:cs typeface="Calibri"/>
              </a:rPr>
              <a:t>how </a:t>
            </a:r>
            <a:r>
              <a:rPr sz="2800" spc="-5" dirty="0">
                <a:latin typeface="Calibri"/>
                <a:cs typeface="Calibri"/>
              </a:rPr>
              <a:t>much </a:t>
            </a:r>
            <a:r>
              <a:rPr sz="2800" spc="-15" dirty="0">
                <a:latin typeface="Calibri"/>
                <a:cs typeface="Calibri"/>
              </a:rPr>
              <a:t>information </a:t>
            </a:r>
            <a:r>
              <a:rPr sz="2800" spc="-20" dirty="0">
                <a:latin typeface="Calibri"/>
                <a:cs typeface="Calibri"/>
              </a:rPr>
              <a:t>from </a:t>
            </a:r>
            <a:r>
              <a:rPr sz="2800" spc="-10" dirty="0">
                <a:latin typeface="Calibri"/>
                <a:cs typeface="Calibri"/>
              </a:rPr>
              <a:t>the  </a:t>
            </a:r>
            <a:r>
              <a:rPr sz="2800" spc="-15" dirty="0">
                <a:latin typeface="Calibri"/>
                <a:cs typeface="Calibri"/>
              </a:rPr>
              <a:t>previous </a:t>
            </a:r>
            <a:r>
              <a:rPr sz="2800" spc="-10" dirty="0">
                <a:latin typeface="Calibri"/>
                <a:cs typeface="Calibri"/>
              </a:rPr>
              <a:t>time </a:t>
            </a:r>
            <a:r>
              <a:rPr sz="2800" spc="-20" dirty="0">
                <a:latin typeface="Calibri"/>
                <a:cs typeface="Calibri"/>
              </a:rPr>
              <a:t>step </a:t>
            </a:r>
            <a:r>
              <a:rPr sz="2800" spc="-10" dirty="0">
                <a:latin typeface="Calibri"/>
                <a:cs typeface="Calibri"/>
              </a:rPr>
              <a:t>will </a:t>
            </a:r>
            <a:r>
              <a:rPr sz="2800" spc="-5" dirty="0">
                <a:latin typeface="Calibri"/>
                <a:cs typeface="Calibri"/>
              </a:rPr>
              <a:t>be</a:t>
            </a:r>
            <a:r>
              <a:rPr sz="2800" spc="95" dirty="0">
                <a:latin typeface="Calibri"/>
                <a:cs typeface="Calibri"/>
              </a:rPr>
              <a:t> </a:t>
            </a:r>
            <a:r>
              <a:rPr sz="2800" spc="-25" dirty="0">
                <a:latin typeface="Calibri"/>
                <a:cs typeface="Calibri"/>
              </a:rPr>
              <a:t>kept?</a:t>
            </a:r>
            <a:endParaRPr sz="2800" dirty="0">
              <a:latin typeface="Calibri"/>
              <a:cs typeface="Calibri"/>
            </a:endParaRPr>
          </a:p>
        </p:txBody>
      </p:sp>
      <p:sp>
        <p:nvSpPr>
          <p:cNvPr id="8" name="TextBox 7">
            <a:extLst>
              <a:ext uri="{FF2B5EF4-FFF2-40B4-BE49-F238E27FC236}">
                <a16:creationId xmlns:a16="http://schemas.microsoft.com/office/drawing/2014/main" id="{D32F8FA0-E7E7-485E-9A5D-FC3F7DCC80C9}"/>
              </a:ext>
            </a:extLst>
          </p:cNvPr>
          <p:cNvSpPr txBox="1"/>
          <p:nvPr/>
        </p:nvSpPr>
        <p:spPr>
          <a:xfrm>
            <a:off x="4419600" y="6172200"/>
            <a:ext cx="4572000" cy="400110"/>
          </a:xfrm>
          <a:prstGeom prst="rect">
            <a:avLst/>
          </a:prstGeom>
          <a:noFill/>
        </p:spPr>
        <p:txBody>
          <a:bodyPr wrap="square">
            <a:spAutoFit/>
          </a:bodyPr>
          <a:lstStyle/>
          <a:p>
            <a:r>
              <a:rPr lang="en-US" sz="1000" dirty="0"/>
              <a:t>https://towardsdatascience.com/illustrated-guide-to-lstms-and-gru-s-a-step-by-step-explanation-44e9eb85bf21</a:t>
            </a:r>
          </a:p>
        </p:txBody>
      </p:sp>
      <p:pic>
        <p:nvPicPr>
          <p:cNvPr id="10" name="Picture 9" descr="Diagram&#10;&#10;Description automatically generated">
            <a:extLst>
              <a:ext uri="{FF2B5EF4-FFF2-40B4-BE49-F238E27FC236}">
                <a16:creationId xmlns:a16="http://schemas.microsoft.com/office/drawing/2014/main" id="{DC967E11-9447-4717-AC7D-ED1EAC2AC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819400"/>
            <a:ext cx="4752975" cy="2501566"/>
          </a:xfrm>
          <a:prstGeom prst="rect">
            <a:avLst/>
          </a:prstGeom>
        </p:spPr>
      </p:pic>
      <p:sp>
        <p:nvSpPr>
          <p:cNvPr id="12" name="TextBox 11">
            <a:extLst>
              <a:ext uri="{FF2B5EF4-FFF2-40B4-BE49-F238E27FC236}">
                <a16:creationId xmlns:a16="http://schemas.microsoft.com/office/drawing/2014/main" id="{CB366B42-51B5-43A6-95A8-46C30C75924F}"/>
              </a:ext>
            </a:extLst>
          </p:cNvPr>
          <p:cNvSpPr txBox="1"/>
          <p:nvPr/>
        </p:nvSpPr>
        <p:spPr>
          <a:xfrm>
            <a:off x="152400" y="2286000"/>
            <a:ext cx="4267200" cy="4093428"/>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92929"/>
                </a:solidFill>
                <a:effectLst/>
                <a:latin typeface="charter"/>
              </a:rPr>
              <a:t>This gate decides what information should be thrown away or kept. </a:t>
            </a:r>
          </a:p>
          <a:p>
            <a:pPr marL="342900" indent="-342900">
              <a:buFont typeface="Arial" panose="020B0604020202020204" pitchFamily="34" charset="0"/>
              <a:buChar char="•"/>
            </a:pPr>
            <a:endParaRPr lang="en-US" sz="2000" b="0" i="0" dirty="0">
              <a:solidFill>
                <a:srgbClr val="292929"/>
              </a:solidFill>
              <a:effectLst/>
              <a:latin typeface="charter"/>
            </a:endParaRPr>
          </a:p>
          <a:p>
            <a:pPr marL="342900" indent="-342900">
              <a:buFont typeface="Arial" panose="020B0604020202020204" pitchFamily="34" charset="0"/>
              <a:buChar char="•"/>
            </a:pPr>
            <a:r>
              <a:rPr lang="en-US" sz="2000" b="0" i="0" dirty="0">
                <a:solidFill>
                  <a:srgbClr val="292929"/>
                </a:solidFill>
                <a:effectLst/>
                <a:latin typeface="charter"/>
              </a:rPr>
              <a:t>Information from the previous hidden state and information from the current input is passed through the sigmoid function. </a:t>
            </a:r>
          </a:p>
          <a:p>
            <a:pPr marL="342900" indent="-342900">
              <a:buFont typeface="Arial" panose="020B0604020202020204" pitchFamily="34" charset="0"/>
              <a:buChar char="•"/>
            </a:pPr>
            <a:endParaRPr lang="en-US" sz="2000" b="0" i="0" dirty="0">
              <a:solidFill>
                <a:srgbClr val="292929"/>
              </a:solidFill>
              <a:effectLst/>
              <a:latin typeface="charter"/>
            </a:endParaRPr>
          </a:p>
          <a:p>
            <a:pPr marL="342900" indent="-342900">
              <a:buFont typeface="Arial" panose="020B0604020202020204" pitchFamily="34" charset="0"/>
              <a:buChar char="•"/>
            </a:pPr>
            <a:r>
              <a:rPr lang="en-US" sz="2000" b="0" i="0" dirty="0">
                <a:solidFill>
                  <a:srgbClr val="292929"/>
                </a:solidFill>
                <a:effectLst/>
                <a:latin typeface="charter"/>
              </a:rPr>
              <a:t>Values come out between 0 and 1. The closer to 0 means to forget, and the closer to 1 means to keep.</a:t>
            </a:r>
            <a:endParaRPr 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1219200"/>
            <a:ext cx="8018780" cy="460382"/>
          </a:xfrm>
          <a:prstGeom prst="rect">
            <a:avLst/>
          </a:prstGeom>
        </p:spPr>
        <p:txBody>
          <a:bodyPr vert="horz" wrap="square" lIns="0" tIns="59690" rIns="0" bIns="0" rtlCol="0">
            <a:spAutoFit/>
          </a:bodyPr>
          <a:lstStyle/>
          <a:p>
            <a:pPr marL="241300" indent="-228600">
              <a:lnSpc>
                <a:spcPct val="100000"/>
              </a:lnSpc>
              <a:spcBef>
                <a:spcPts val="470"/>
              </a:spcBef>
              <a:buFont typeface="Arial"/>
              <a:buChar char="•"/>
              <a:tabLst>
                <a:tab pos="241300" algn="l"/>
              </a:tabLst>
            </a:pPr>
            <a:r>
              <a:rPr sz="2600" u="heavy" spc="-5" dirty="0">
                <a:uFill>
                  <a:solidFill>
                    <a:srgbClr val="000000"/>
                  </a:solidFill>
                </a:uFill>
                <a:latin typeface="Calibri"/>
                <a:cs typeface="Calibri"/>
              </a:rPr>
              <a:t>Input </a:t>
            </a:r>
            <a:r>
              <a:rPr sz="2600" u="heavy" spc="-25" dirty="0">
                <a:uFill>
                  <a:solidFill>
                    <a:srgbClr val="000000"/>
                  </a:solidFill>
                </a:uFill>
                <a:latin typeface="Calibri"/>
                <a:cs typeface="Calibri"/>
              </a:rPr>
              <a:t>gate </a:t>
            </a:r>
            <a:r>
              <a:rPr sz="2600" u="heavy" spc="-15" dirty="0">
                <a:uFill>
                  <a:solidFill>
                    <a:srgbClr val="000000"/>
                  </a:solidFill>
                </a:uFill>
                <a:latin typeface="Calibri"/>
                <a:cs typeface="Calibri"/>
              </a:rPr>
              <a:t>layer</a:t>
            </a:r>
            <a:r>
              <a:rPr sz="2600" spc="-15" dirty="0">
                <a:latin typeface="Calibri"/>
                <a:cs typeface="Calibri"/>
              </a:rPr>
              <a:t>: </a:t>
            </a:r>
            <a:r>
              <a:rPr sz="2600" spc="-5" dirty="0">
                <a:latin typeface="Calibri"/>
                <a:cs typeface="Calibri"/>
              </a:rPr>
              <a:t>which </a:t>
            </a:r>
            <a:r>
              <a:rPr sz="2600" spc="-10" dirty="0">
                <a:latin typeface="Calibri"/>
                <a:cs typeface="Calibri"/>
              </a:rPr>
              <a:t>values </a:t>
            </a:r>
            <a:r>
              <a:rPr sz="2600" dirty="0">
                <a:latin typeface="Calibri"/>
                <a:cs typeface="Calibri"/>
              </a:rPr>
              <a:t>will </a:t>
            </a:r>
            <a:r>
              <a:rPr sz="2600" spc="-5" dirty="0">
                <a:latin typeface="Calibri"/>
                <a:cs typeface="Calibri"/>
              </a:rPr>
              <a:t>be</a:t>
            </a:r>
            <a:r>
              <a:rPr sz="2600" spc="-35" dirty="0">
                <a:latin typeface="Calibri"/>
                <a:cs typeface="Calibri"/>
              </a:rPr>
              <a:t> </a:t>
            </a:r>
            <a:r>
              <a:rPr sz="2600" spc="-10" dirty="0">
                <a:latin typeface="Calibri"/>
                <a:cs typeface="Calibri"/>
              </a:rPr>
              <a:t>updated</a:t>
            </a:r>
            <a:endParaRPr sz="2600" dirty="0">
              <a:latin typeface="Calibri"/>
              <a:cs typeface="Calibri"/>
            </a:endParaRPr>
          </a:p>
        </p:txBody>
      </p:sp>
      <p:sp>
        <p:nvSpPr>
          <p:cNvPr id="7" name="Title 6">
            <a:extLst>
              <a:ext uri="{FF2B5EF4-FFF2-40B4-BE49-F238E27FC236}">
                <a16:creationId xmlns:a16="http://schemas.microsoft.com/office/drawing/2014/main" id="{005CBE76-F5FE-4EEF-AF13-6E39148086DC}"/>
              </a:ext>
            </a:extLst>
          </p:cNvPr>
          <p:cNvSpPr>
            <a:spLocks noGrp="1"/>
          </p:cNvSpPr>
          <p:nvPr>
            <p:ph type="title"/>
          </p:nvPr>
        </p:nvSpPr>
        <p:spPr/>
        <p:txBody>
          <a:bodyPr/>
          <a:lstStyle/>
          <a:p>
            <a:endParaRPr lang="en-US"/>
          </a:p>
        </p:txBody>
      </p:sp>
      <p:sp>
        <p:nvSpPr>
          <p:cNvPr id="8" name="object 2">
            <a:extLst>
              <a:ext uri="{FF2B5EF4-FFF2-40B4-BE49-F238E27FC236}">
                <a16:creationId xmlns:a16="http://schemas.microsoft.com/office/drawing/2014/main" id="{DF7E0851-135E-43AA-BAFB-CE3DB4864776}"/>
              </a:ext>
            </a:extLst>
          </p:cNvPr>
          <p:cNvSpPr txBox="1">
            <a:spLocks/>
          </p:cNvSpPr>
          <p:nvPr/>
        </p:nvSpPr>
        <p:spPr>
          <a:xfrm>
            <a:off x="14235" y="234586"/>
            <a:ext cx="9129765" cy="690574"/>
          </a:xfrm>
          <a:prstGeom prst="rect">
            <a:avLst/>
          </a:prstGeom>
          <a:solidFill>
            <a:schemeClr val="tx1">
              <a:lumMod val="75000"/>
              <a:lumOff val="25000"/>
            </a:schemeClr>
          </a:solidFill>
        </p:spPr>
        <p:txBody>
          <a:bodyPr vert="horz" wrap="square" lIns="0" tIns="13335" rIns="0" bIns="0" rtlCol="0" anchor="ctr">
            <a:sp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12700">
              <a:spcBef>
                <a:spcPts val="105"/>
              </a:spcBef>
            </a:pPr>
            <a:r>
              <a:rPr lang="en-US" spc="-10">
                <a:latin typeface="Calibri Light"/>
                <a:cs typeface="Calibri Light"/>
              </a:rPr>
              <a:t>LSTM </a:t>
            </a:r>
            <a:r>
              <a:rPr lang="en-US" spc="-40">
                <a:latin typeface="Calibri Light"/>
                <a:cs typeface="Calibri Light"/>
              </a:rPr>
              <a:t>Walk</a:t>
            </a:r>
            <a:r>
              <a:rPr lang="en-US" spc="-60">
                <a:latin typeface="Calibri Light"/>
                <a:cs typeface="Calibri Light"/>
              </a:rPr>
              <a:t> </a:t>
            </a:r>
            <a:r>
              <a:rPr lang="en-US" spc="-15">
                <a:latin typeface="Calibri Light"/>
                <a:cs typeface="Calibri Light"/>
              </a:rPr>
              <a:t>Through</a:t>
            </a:r>
            <a:endParaRPr lang="en-US">
              <a:latin typeface="Calibri Light"/>
              <a:cs typeface="Calibri Light"/>
            </a:endParaRPr>
          </a:p>
        </p:txBody>
      </p:sp>
      <p:pic>
        <p:nvPicPr>
          <p:cNvPr id="9" name="Picture 8" descr="Diagram&#10;&#10;Description automatically generated">
            <a:extLst>
              <a:ext uri="{FF2B5EF4-FFF2-40B4-BE49-F238E27FC236}">
                <a16:creationId xmlns:a16="http://schemas.microsoft.com/office/drawing/2014/main" id="{3313AA94-769C-4E9F-A935-E28EBD4B7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819400"/>
            <a:ext cx="4752975" cy="2501566"/>
          </a:xfrm>
          <a:prstGeom prst="rect">
            <a:avLst/>
          </a:prstGeom>
        </p:spPr>
      </p:pic>
      <p:sp>
        <p:nvSpPr>
          <p:cNvPr id="10" name="TextBox 9">
            <a:extLst>
              <a:ext uri="{FF2B5EF4-FFF2-40B4-BE49-F238E27FC236}">
                <a16:creationId xmlns:a16="http://schemas.microsoft.com/office/drawing/2014/main" id="{DCE6C05A-B74E-4001-8524-3B19F1DB25D9}"/>
              </a:ext>
            </a:extLst>
          </p:cNvPr>
          <p:cNvSpPr txBox="1"/>
          <p:nvPr/>
        </p:nvSpPr>
        <p:spPr>
          <a:xfrm>
            <a:off x="152400" y="1752600"/>
            <a:ext cx="4267200" cy="4832092"/>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rgbClr val="292929"/>
                </a:solidFill>
                <a:effectLst/>
                <a:latin typeface="charter"/>
              </a:rPr>
              <a:t>To update the cell state, we have the input gate. First, we pass the previous hidden state and current input into a sigmoid function. </a:t>
            </a:r>
          </a:p>
          <a:p>
            <a:pPr marL="342900" indent="-342900">
              <a:buFont typeface="Arial" panose="020B0604020202020204" pitchFamily="34" charset="0"/>
              <a:buChar char="•"/>
            </a:pPr>
            <a:r>
              <a:rPr lang="en-US" sz="2200" b="0" i="0" dirty="0">
                <a:solidFill>
                  <a:srgbClr val="292929"/>
                </a:solidFill>
                <a:effectLst/>
                <a:latin typeface="charter"/>
              </a:rPr>
              <a:t>That decides which values will be updated by transforming the values. 0 means not important, and 1 means important. </a:t>
            </a:r>
          </a:p>
          <a:p>
            <a:pPr marL="342900" indent="-342900">
              <a:buFont typeface="Arial" panose="020B0604020202020204" pitchFamily="34" charset="0"/>
              <a:buChar char="•"/>
            </a:pPr>
            <a:r>
              <a:rPr lang="en-US" sz="2200" b="0" i="0" dirty="0">
                <a:solidFill>
                  <a:srgbClr val="292929"/>
                </a:solidFill>
                <a:effectLst/>
                <a:latin typeface="charter"/>
              </a:rPr>
              <a:t>You also pass the hidden state and current input into the tanh function to squish values between -1 and 1 to help regulate the network</a:t>
            </a:r>
            <a:endParaRPr lang="en-US" sz="2200" dirty="0"/>
          </a:p>
        </p:txBody>
      </p:sp>
      <p:sp>
        <p:nvSpPr>
          <p:cNvPr id="11" name="TextBox 10">
            <a:extLst>
              <a:ext uri="{FF2B5EF4-FFF2-40B4-BE49-F238E27FC236}">
                <a16:creationId xmlns:a16="http://schemas.microsoft.com/office/drawing/2014/main" id="{EE6CA29A-450B-46E0-BFFD-C5C8D8681E70}"/>
              </a:ext>
            </a:extLst>
          </p:cNvPr>
          <p:cNvSpPr txBox="1"/>
          <p:nvPr/>
        </p:nvSpPr>
        <p:spPr>
          <a:xfrm>
            <a:off x="4419600" y="6172200"/>
            <a:ext cx="4572000" cy="400110"/>
          </a:xfrm>
          <a:prstGeom prst="rect">
            <a:avLst/>
          </a:prstGeom>
          <a:noFill/>
        </p:spPr>
        <p:txBody>
          <a:bodyPr wrap="square">
            <a:spAutoFit/>
          </a:bodyPr>
          <a:lstStyle/>
          <a:p>
            <a:r>
              <a:rPr lang="en-US" sz="1000" dirty="0"/>
              <a:t>https://towardsdatascience.com/illustrated-guide-to-lstms-and-gru-s-a-step-by-step-explanation-44e9eb85bf21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8600" y="1219200"/>
            <a:ext cx="8229600" cy="444994"/>
          </a:xfrm>
          <a:prstGeom prst="rect">
            <a:avLst/>
          </a:prstGeom>
        </p:spPr>
        <p:txBody>
          <a:bodyPr vert="horz" wrap="square" lIns="0" tIns="59690" rIns="0" bIns="0" rtlCol="0">
            <a:spAutoFit/>
          </a:bodyPr>
          <a:lstStyle/>
          <a:p>
            <a:pPr marL="266065" marR="30480" indent="-228600">
              <a:lnSpc>
                <a:spcPts val="3030"/>
              </a:lnSpc>
              <a:spcBef>
                <a:spcPts val="470"/>
              </a:spcBef>
              <a:buFont typeface="Arial"/>
              <a:buChar char="•"/>
              <a:tabLst>
                <a:tab pos="266700" algn="l"/>
              </a:tabLst>
            </a:pPr>
            <a:r>
              <a:rPr lang="en-US" sz="2800" spc="-5" dirty="0">
                <a:latin typeface="Calibri"/>
                <a:cs typeface="Calibri"/>
              </a:rPr>
              <a:t>C</a:t>
            </a:r>
            <a:r>
              <a:rPr sz="2800" spc="-5" dirty="0">
                <a:latin typeface="Calibri"/>
                <a:cs typeface="Calibri"/>
              </a:rPr>
              <a:t>ell </a:t>
            </a:r>
            <a:r>
              <a:rPr sz="2800" spc="-25" dirty="0">
                <a:latin typeface="Calibri"/>
                <a:cs typeface="Calibri"/>
              </a:rPr>
              <a:t>state, </a:t>
            </a:r>
            <a:endParaRPr sz="2800" dirty="0">
              <a:latin typeface="Calibri"/>
              <a:cs typeface="Calibri"/>
            </a:endParaRPr>
          </a:p>
        </p:txBody>
      </p:sp>
      <p:sp>
        <p:nvSpPr>
          <p:cNvPr id="7" name="Title 6">
            <a:extLst>
              <a:ext uri="{FF2B5EF4-FFF2-40B4-BE49-F238E27FC236}">
                <a16:creationId xmlns:a16="http://schemas.microsoft.com/office/drawing/2014/main" id="{E5097002-321B-4617-A1D3-3D7E7EC47757}"/>
              </a:ext>
            </a:extLst>
          </p:cNvPr>
          <p:cNvSpPr>
            <a:spLocks noGrp="1"/>
          </p:cNvSpPr>
          <p:nvPr>
            <p:ph type="title"/>
          </p:nvPr>
        </p:nvSpPr>
        <p:spPr/>
        <p:txBody>
          <a:bodyPr/>
          <a:lstStyle/>
          <a:p>
            <a:endParaRPr lang="en-US"/>
          </a:p>
        </p:txBody>
      </p:sp>
      <p:sp>
        <p:nvSpPr>
          <p:cNvPr id="8" name="object 2">
            <a:extLst>
              <a:ext uri="{FF2B5EF4-FFF2-40B4-BE49-F238E27FC236}">
                <a16:creationId xmlns:a16="http://schemas.microsoft.com/office/drawing/2014/main" id="{F2338365-1D53-4885-B23C-AF44C1A96682}"/>
              </a:ext>
            </a:extLst>
          </p:cNvPr>
          <p:cNvSpPr txBox="1">
            <a:spLocks/>
          </p:cNvSpPr>
          <p:nvPr/>
        </p:nvSpPr>
        <p:spPr>
          <a:xfrm>
            <a:off x="14235" y="234586"/>
            <a:ext cx="9129765" cy="690574"/>
          </a:xfrm>
          <a:prstGeom prst="rect">
            <a:avLst/>
          </a:prstGeom>
          <a:solidFill>
            <a:schemeClr val="tx1">
              <a:lumMod val="75000"/>
              <a:lumOff val="25000"/>
            </a:schemeClr>
          </a:solidFill>
        </p:spPr>
        <p:txBody>
          <a:bodyPr vert="horz" wrap="square" lIns="0" tIns="13335" rIns="0" bIns="0" rtlCol="0" anchor="ctr">
            <a:sp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12700">
              <a:spcBef>
                <a:spcPts val="105"/>
              </a:spcBef>
            </a:pPr>
            <a:r>
              <a:rPr lang="en-US" spc="-10">
                <a:latin typeface="Calibri Light"/>
                <a:cs typeface="Calibri Light"/>
              </a:rPr>
              <a:t>LSTM </a:t>
            </a:r>
            <a:r>
              <a:rPr lang="en-US" spc="-40">
                <a:latin typeface="Calibri Light"/>
                <a:cs typeface="Calibri Light"/>
              </a:rPr>
              <a:t>Walk</a:t>
            </a:r>
            <a:r>
              <a:rPr lang="en-US" spc="-60">
                <a:latin typeface="Calibri Light"/>
                <a:cs typeface="Calibri Light"/>
              </a:rPr>
              <a:t> </a:t>
            </a:r>
            <a:r>
              <a:rPr lang="en-US" spc="-15">
                <a:latin typeface="Calibri Light"/>
                <a:cs typeface="Calibri Light"/>
              </a:rPr>
              <a:t>Through</a:t>
            </a:r>
            <a:endParaRPr lang="en-US">
              <a:latin typeface="Calibri Light"/>
              <a:cs typeface="Calibri Light"/>
            </a:endParaRPr>
          </a:p>
        </p:txBody>
      </p:sp>
      <p:sp>
        <p:nvSpPr>
          <p:cNvPr id="10" name="TextBox 9">
            <a:extLst>
              <a:ext uri="{FF2B5EF4-FFF2-40B4-BE49-F238E27FC236}">
                <a16:creationId xmlns:a16="http://schemas.microsoft.com/office/drawing/2014/main" id="{1F998944-4DCF-41FC-9744-DE59FC6CBCC9}"/>
              </a:ext>
            </a:extLst>
          </p:cNvPr>
          <p:cNvSpPr txBox="1"/>
          <p:nvPr/>
        </p:nvSpPr>
        <p:spPr>
          <a:xfrm>
            <a:off x="152400" y="1752600"/>
            <a:ext cx="4267200" cy="440120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92929"/>
                </a:solidFill>
                <a:effectLst/>
                <a:latin typeface="charter"/>
              </a:rPr>
              <a:t>Now we should have enough information to calculate the cell state. </a:t>
            </a:r>
          </a:p>
          <a:p>
            <a:pPr marL="342900" indent="-342900">
              <a:buFont typeface="Arial" panose="020B0604020202020204" pitchFamily="34" charset="0"/>
              <a:buChar char="•"/>
            </a:pPr>
            <a:r>
              <a:rPr lang="en-US" sz="2000" b="0" i="0" dirty="0">
                <a:solidFill>
                  <a:srgbClr val="292929"/>
                </a:solidFill>
                <a:effectLst/>
                <a:latin typeface="charter"/>
              </a:rPr>
              <a:t>First, the cell state gets pointwise multiplied by the forget vector. This has a possibility of dropping values in the cell state if it gets multiplied by values near 0. </a:t>
            </a:r>
          </a:p>
          <a:p>
            <a:pPr marL="342900" indent="-342900">
              <a:buFont typeface="Arial" panose="020B0604020202020204" pitchFamily="34" charset="0"/>
              <a:buChar char="•"/>
            </a:pPr>
            <a:r>
              <a:rPr lang="en-US" sz="2000" b="0" i="0" dirty="0">
                <a:solidFill>
                  <a:srgbClr val="292929"/>
                </a:solidFill>
                <a:effectLst/>
                <a:latin typeface="charter"/>
              </a:rPr>
              <a:t>Then we take the output from the input gate and do a pointwise addition which updates the cell state to new values that the neural network finds relevant. That gives us our new cell state.</a:t>
            </a:r>
            <a:endParaRPr lang="en-US" sz="2000" dirty="0"/>
          </a:p>
        </p:txBody>
      </p:sp>
      <p:sp>
        <p:nvSpPr>
          <p:cNvPr id="11" name="TextBox 10">
            <a:extLst>
              <a:ext uri="{FF2B5EF4-FFF2-40B4-BE49-F238E27FC236}">
                <a16:creationId xmlns:a16="http://schemas.microsoft.com/office/drawing/2014/main" id="{2055726A-FA75-45F6-B0E8-85DD6CD97636}"/>
              </a:ext>
            </a:extLst>
          </p:cNvPr>
          <p:cNvSpPr txBox="1"/>
          <p:nvPr/>
        </p:nvSpPr>
        <p:spPr>
          <a:xfrm>
            <a:off x="4419600" y="6172200"/>
            <a:ext cx="4572000" cy="400110"/>
          </a:xfrm>
          <a:prstGeom prst="rect">
            <a:avLst/>
          </a:prstGeom>
          <a:noFill/>
        </p:spPr>
        <p:txBody>
          <a:bodyPr wrap="square">
            <a:spAutoFit/>
          </a:bodyPr>
          <a:lstStyle/>
          <a:p>
            <a:r>
              <a:rPr lang="en-US" sz="1000" dirty="0"/>
              <a:t>https://towardsdatascience.com/illustrated-guide-to-lstms-and-gru-s-a-step-by-step-explanation-44e9eb85bf21</a:t>
            </a:r>
          </a:p>
        </p:txBody>
      </p:sp>
      <p:pic>
        <p:nvPicPr>
          <p:cNvPr id="13" name="Picture 12" descr="Diagram&#10;&#10;Description automatically generated">
            <a:extLst>
              <a:ext uri="{FF2B5EF4-FFF2-40B4-BE49-F238E27FC236}">
                <a16:creationId xmlns:a16="http://schemas.microsoft.com/office/drawing/2014/main" id="{119B73A0-4ACC-44E8-A10A-7AC379B68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482516"/>
            <a:ext cx="4295775" cy="226093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3400" y="1219200"/>
            <a:ext cx="7082155" cy="836294"/>
          </a:xfrm>
          <a:prstGeom prst="rect">
            <a:avLst/>
          </a:prstGeom>
        </p:spPr>
        <p:txBody>
          <a:bodyPr vert="horz" wrap="square" lIns="0" tIns="59690" rIns="0" bIns="0" rtlCol="0">
            <a:spAutoFit/>
          </a:bodyPr>
          <a:lstStyle/>
          <a:p>
            <a:pPr marL="241300" marR="5080" indent="-228600">
              <a:lnSpc>
                <a:spcPts val="3030"/>
              </a:lnSpc>
              <a:spcBef>
                <a:spcPts val="470"/>
              </a:spcBef>
              <a:buFont typeface="Arial"/>
              <a:buChar char="•"/>
              <a:tabLst>
                <a:tab pos="241300" algn="l"/>
              </a:tabLst>
            </a:pPr>
            <a:r>
              <a:rPr lang="en-US" sz="2800" spc="-5" dirty="0">
                <a:latin typeface="Calibri"/>
                <a:cs typeface="Calibri"/>
              </a:rPr>
              <a:t>Output Gate - </a:t>
            </a:r>
            <a:r>
              <a:rPr sz="2800" spc="-5" dirty="0">
                <a:latin typeface="Calibri"/>
                <a:cs typeface="Calibri"/>
              </a:rPr>
              <a:t>Based on </a:t>
            </a:r>
            <a:r>
              <a:rPr sz="2800" spc="-10" dirty="0">
                <a:latin typeface="Calibri"/>
                <a:cs typeface="Calibri"/>
              </a:rPr>
              <a:t>the </a:t>
            </a:r>
            <a:r>
              <a:rPr sz="2800" spc="-5" dirty="0">
                <a:latin typeface="Calibri"/>
                <a:cs typeface="Calibri"/>
              </a:rPr>
              <a:t>cell </a:t>
            </a:r>
            <a:r>
              <a:rPr sz="2800" spc="-25" dirty="0">
                <a:latin typeface="Calibri"/>
                <a:cs typeface="Calibri"/>
              </a:rPr>
              <a:t>state, </a:t>
            </a:r>
            <a:r>
              <a:rPr sz="2800" spc="-15" dirty="0">
                <a:latin typeface="Calibri"/>
                <a:cs typeface="Calibri"/>
              </a:rPr>
              <a:t>we </a:t>
            </a:r>
            <a:r>
              <a:rPr sz="2800" spc="-10" dirty="0">
                <a:latin typeface="Calibri"/>
                <a:cs typeface="Calibri"/>
              </a:rPr>
              <a:t>will decide what the  output will</a:t>
            </a:r>
            <a:r>
              <a:rPr sz="2800" spc="30" dirty="0">
                <a:latin typeface="Calibri"/>
                <a:cs typeface="Calibri"/>
              </a:rPr>
              <a:t> </a:t>
            </a:r>
            <a:r>
              <a:rPr sz="2800" spc="-5" dirty="0">
                <a:latin typeface="Calibri"/>
                <a:cs typeface="Calibri"/>
              </a:rPr>
              <a:t>be</a:t>
            </a:r>
            <a:endParaRPr sz="2800" dirty="0">
              <a:latin typeface="Calibri"/>
              <a:cs typeface="Calibri"/>
            </a:endParaRPr>
          </a:p>
        </p:txBody>
      </p:sp>
      <p:sp>
        <p:nvSpPr>
          <p:cNvPr id="7" name="Title 6">
            <a:extLst>
              <a:ext uri="{FF2B5EF4-FFF2-40B4-BE49-F238E27FC236}">
                <a16:creationId xmlns:a16="http://schemas.microsoft.com/office/drawing/2014/main" id="{A11ED01A-E8BC-48F8-8163-04B3DC09B3FC}"/>
              </a:ext>
            </a:extLst>
          </p:cNvPr>
          <p:cNvSpPr>
            <a:spLocks noGrp="1"/>
          </p:cNvSpPr>
          <p:nvPr>
            <p:ph type="title"/>
          </p:nvPr>
        </p:nvSpPr>
        <p:spPr/>
        <p:txBody>
          <a:bodyPr/>
          <a:lstStyle/>
          <a:p>
            <a:endParaRPr lang="en-US"/>
          </a:p>
        </p:txBody>
      </p:sp>
      <p:sp>
        <p:nvSpPr>
          <p:cNvPr id="8" name="object 2">
            <a:extLst>
              <a:ext uri="{FF2B5EF4-FFF2-40B4-BE49-F238E27FC236}">
                <a16:creationId xmlns:a16="http://schemas.microsoft.com/office/drawing/2014/main" id="{389064D6-79CC-460F-AB52-7EBD70D874DE}"/>
              </a:ext>
            </a:extLst>
          </p:cNvPr>
          <p:cNvSpPr txBox="1">
            <a:spLocks/>
          </p:cNvSpPr>
          <p:nvPr/>
        </p:nvSpPr>
        <p:spPr>
          <a:xfrm>
            <a:off x="14235" y="234586"/>
            <a:ext cx="9129765" cy="690574"/>
          </a:xfrm>
          <a:prstGeom prst="rect">
            <a:avLst/>
          </a:prstGeom>
          <a:solidFill>
            <a:schemeClr val="tx1">
              <a:lumMod val="75000"/>
              <a:lumOff val="25000"/>
            </a:schemeClr>
          </a:solidFill>
        </p:spPr>
        <p:txBody>
          <a:bodyPr vert="horz" wrap="square" lIns="0" tIns="13335" rIns="0" bIns="0" rtlCol="0" anchor="ctr">
            <a:sp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12700">
              <a:spcBef>
                <a:spcPts val="105"/>
              </a:spcBef>
            </a:pPr>
            <a:r>
              <a:rPr lang="en-US" spc="-10">
                <a:latin typeface="Calibri Light"/>
                <a:cs typeface="Calibri Light"/>
              </a:rPr>
              <a:t>LSTM </a:t>
            </a:r>
            <a:r>
              <a:rPr lang="en-US" spc="-40">
                <a:latin typeface="Calibri Light"/>
                <a:cs typeface="Calibri Light"/>
              </a:rPr>
              <a:t>Walk</a:t>
            </a:r>
            <a:r>
              <a:rPr lang="en-US" spc="-60">
                <a:latin typeface="Calibri Light"/>
                <a:cs typeface="Calibri Light"/>
              </a:rPr>
              <a:t> </a:t>
            </a:r>
            <a:r>
              <a:rPr lang="en-US" spc="-15">
                <a:latin typeface="Calibri Light"/>
                <a:cs typeface="Calibri Light"/>
              </a:rPr>
              <a:t>Through</a:t>
            </a:r>
            <a:endParaRPr lang="en-US">
              <a:latin typeface="Calibri Light"/>
              <a:cs typeface="Calibri Light"/>
            </a:endParaRPr>
          </a:p>
        </p:txBody>
      </p:sp>
      <p:sp>
        <p:nvSpPr>
          <p:cNvPr id="9" name="TextBox 8">
            <a:extLst>
              <a:ext uri="{FF2B5EF4-FFF2-40B4-BE49-F238E27FC236}">
                <a16:creationId xmlns:a16="http://schemas.microsoft.com/office/drawing/2014/main" id="{AD1F5863-8921-40F3-9EBF-4AB9942BF72A}"/>
              </a:ext>
            </a:extLst>
          </p:cNvPr>
          <p:cNvSpPr txBox="1"/>
          <p:nvPr/>
        </p:nvSpPr>
        <p:spPr>
          <a:xfrm>
            <a:off x="152400" y="2209800"/>
            <a:ext cx="4267200" cy="4093428"/>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292929"/>
                </a:solidFill>
                <a:effectLst/>
                <a:latin typeface="charter"/>
              </a:rPr>
              <a:t>Last, we have the output gate. The output gate decides what the next hidden state should be. </a:t>
            </a:r>
          </a:p>
          <a:p>
            <a:pPr marL="342900" indent="-342900">
              <a:buFont typeface="Arial" panose="020B0604020202020204" pitchFamily="34" charset="0"/>
              <a:buChar char="•"/>
            </a:pPr>
            <a:endParaRPr lang="en-US" sz="2000" dirty="0">
              <a:solidFill>
                <a:srgbClr val="292929"/>
              </a:solidFill>
              <a:latin typeface="charter"/>
            </a:endParaRPr>
          </a:p>
          <a:p>
            <a:pPr marL="342900" indent="-342900">
              <a:buFont typeface="Arial" panose="020B0604020202020204" pitchFamily="34" charset="0"/>
              <a:buChar char="•"/>
            </a:pPr>
            <a:r>
              <a:rPr lang="en-US" sz="2000" b="0" i="0" dirty="0">
                <a:solidFill>
                  <a:srgbClr val="292929"/>
                </a:solidFill>
                <a:effectLst/>
                <a:latin typeface="charter"/>
              </a:rPr>
              <a:t>Remember that the hidden state contains information on previous inputs. The hidden state is also used for predictions. </a:t>
            </a:r>
          </a:p>
          <a:p>
            <a:pPr marL="342900" indent="-342900">
              <a:buFont typeface="Arial" panose="020B0604020202020204" pitchFamily="34" charset="0"/>
              <a:buChar char="•"/>
            </a:pPr>
            <a:endParaRPr lang="en-US" sz="2000" b="0" i="0" dirty="0">
              <a:solidFill>
                <a:srgbClr val="292929"/>
              </a:solidFill>
              <a:effectLst/>
              <a:latin typeface="charter"/>
            </a:endParaRPr>
          </a:p>
          <a:p>
            <a:pPr marL="342900" indent="-342900">
              <a:buFont typeface="Arial" panose="020B0604020202020204" pitchFamily="34" charset="0"/>
              <a:buChar char="•"/>
            </a:pPr>
            <a:r>
              <a:rPr lang="en-US" sz="2000" b="0" i="0" dirty="0">
                <a:solidFill>
                  <a:srgbClr val="292929"/>
                </a:solidFill>
                <a:effectLst/>
                <a:latin typeface="charter"/>
              </a:rPr>
              <a:t>The output is the hidden state. The new cell state and the new hidden is then carried over to the next time step.</a:t>
            </a:r>
            <a:endParaRPr lang="en-US" sz="2000" dirty="0"/>
          </a:p>
        </p:txBody>
      </p:sp>
      <p:sp>
        <p:nvSpPr>
          <p:cNvPr id="10" name="TextBox 9">
            <a:extLst>
              <a:ext uri="{FF2B5EF4-FFF2-40B4-BE49-F238E27FC236}">
                <a16:creationId xmlns:a16="http://schemas.microsoft.com/office/drawing/2014/main" id="{6E355C0A-2B60-4448-A911-7049BB667259}"/>
              </a:ext>
            </a:extLst>
          </p:cNvPr>
          <p:cNvSpPr txBox="1"/>
          <p:nvPr/>
        </p:nvSpPr>
        <p:spPr>
          <a:xfrm>
            <a:off x="4419600" y="6172200"/>
            <a:ext cx="4572000" cy="400110"/>
          </a:xfrm>
          <a:prstGeom prst="rect">
            <a:avLst/>
          </a:prstGeom>
          <a:noFill/>
        </p:spPr>
        <p:txBody>
          <a:bodyPr wrap="square">
            <a:spAutoFit/>
          </a:bodyPr>
          <a:lstStyle/>
          <a:p>
            <a:r>
              <a:rPr lang="en-US" sz="1000" dirty="0"/>
              <a:t>https://towardsdatascience.com/illustrated-guide-to-lstms-and-gru-s-a-step-by-step-explanation-44e9eb85bf21</a:t>
            </a:r>
          </a:p>
        </p:txBody>
      </p:sp>
      <p:pic>
        <p:nvPicPr>
          <p:cNvPr id="13" name="Picture 12" descr="Diagram&#10;&#10;Description automatically generated">
            <a:extLst>
              <a:ext uri="{FF2B5EF4-FFF2-40B4-BE49-F238E27FC236}">
                <a16:creationId xmlns:a16="http://schemas.microsoft.com/office/drawing/2014/main" id="{EE994AAD-94F9-4368-BEEE-E057830A1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19400"/>
            <a:ext cx="4524375" cy="21431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7DC5-F3D0-9946-9783-4F1398D1FF73}"/>
              </a:ext>
            </a:extLst>
          </p:cNvPr>
          <p:cNvSpPr>
            <a:spLocks noGrp="1"/>
          </p:cNvSpPr>
          <p:nvPr>
            <p:ph type="title"/>
          </p:nvPr>
        </p:nvSpPr>
        <p:spPr/>
        <p:txBody>
          <a:bodyPr/>
          <a:lstStyle/>
          <a:p>
            <a:r>
              <a:rPr lang="en-US"/>
              <a:t>LSTM details</a:t>
            </a:r>
          </a:p>
        </p:txBody>
      </p:sp>
      <p:pic>
        <p:nvPicPr>
          <p:cNvPr id="4" name="Content Placeholder 3">
            <a:extLst>
              <a:ext uri="{FF2B5EF4-FFF2-40B4-BE49-F238E27FC236}">
                <a16:creationId xmlns:a16="http://schemas.microsoft.com/office/drawing/2014/main" id="{1EA9DC49-747C-334D-B421-7EE49E8B833F}"/>
              </a:ext>
            </a:extLst>
          </p:cNvPr>
          <p:cNvPicPr>
            <a:picLocks noGrp="1" noChangeAspect="1"/>
          </p:cNvPicPr>
          <p:nvPr>
            <p:ph idx="1"/>
          </p:nvPr>
        </p:nvPicPr>
        <p:blipFill>
          <a:blip r:embed="rId2"/>
          <a:stretch>
            <a:fillRect/>
          </a:stretch>
        </p:blipFill>
        <p:spPr>
          <a:xfrm>
            <a:off x="533400" y="1143000"/>
            <a:ext cx="5181602" cy="5428344"/>
          </a:xfrm>
          <a:prstGeom prst="rect">
            <a:avLst/>
          </a:prstGeom>
        </p:spPr>
      </p:pic>
      <p:sp>
        <p:nvSpPr>
          <p:cNvPr id="5" name="TextBox 4">
            <a:extLst>
              <a:ext uri="{FF2B5EF4-FFF2-40B4-BE49-F238E27FC236}">
                <a16:creationId xmlns:a16="http://schemas.microsoft.com/office/drawing/2014/main" id="{AB373535-2DD6-9C4C-B9F0-9745F1D68CAB}"/>
              </a:ext>
            </a:extLst>
          </p:cNvPr>
          <p:cNvSpPr txBox="1"/>
          <p:nvPr/>
        </p:nvSpPr>
        <p:spPr>
          <a:xfrm>
            <a:off x="1981199" y="6512957"/>
            <a:ext cx="4437818" cy="276999"/>
          </a:xfrm>
          <a:prstGeom prst="rect">
            <a:avLst/>
          </a:prstGeom>
          <a:noFill/>
        </p:spPr>
        <p:txBody>
          <a:bodyPr wrap="none" rtlCol="0">
            <a:spAutoFit/>
          </a:bodyPr>
          <a:lstStyle/>
          <a:p>
            <a:r>
              <a:rPr lang="en-US" sz="1200"/>
              <a:t>From https://cs224d.stanford.edu/lecture_notes/LectureNotes4.pdf</a:t>
            </a:r>
          </a:p>
        </p:txBody>
      </p:sp>
      <p:pic>
        <p:nvPicPr>
          <p:cNvPr id="6" name="Picture 5">
            <a:extLst>
              <a:ext uri="{FF2B5EF4-FFF2-40B4-BE49-F238E27FC236}">
                <a16:creationId xmlns:a16="http://schemas.microsoft.com/office/drawing/2014/main" id="{D517813B-A2D7-4542-BE6E-F4977D0149FB}"/>
              </a:ext>
            </a:extLst>
          </p:cNvPr>
          <p:cNvPicPr>
            <a:picLocks noChangeAspect="1"/>
          </p:cNvPicPr>
          <p:nvPr/>
        </p:nvPicPr>
        <p:blipFill>
          <a:blip r:embed="rId3"/>
          <a:stretch>
            <a:fillRect/>
          </a:stretch>
        </p:blipFill>
        <p:spPr>
          <a:xfrm>
            <a:off x="5991226" y="1600200"/>
            <a:ext cx="2819400" cy="1152981"/>
          </a:xfrm>
          <a:prstGeom prst="rect">
            <a:avLst/>
          </a:prstGeom>
        </p:spPr>
      </p:pic>
      <p:sp>
        <p:nvSpPr>
          <p:cNvPr id="7" name="TextBox 6">
            <a:extLst>
              <a:ext uri="{FF2B5EF4-FFF2-40B4-BE49-F238E27FC236}">
                <a16:creationId xmlns:a16="http://schemas.microsoft.com/office/drawing/2014/main" id="{A42397A2-3102-7044-836F-CD9AA00E52BE}"/>
              </a:ext>
            </a:extLst>
          </p:cNvPr>
          <p:cNvSpPr txBox="1"/>
          <p:nvPr/>
        </p:nvSpPr>
        <p:spPr>
          <a:xfrm>
            <a:off x="4876800" y="4455133"/>
            <a:ext cx="4000839" cy="1477328"/>
          </a:xfrm>
          <a:prstGeom prst="rect">
            <a:avLst/>
          </a:prstGeom>
          <a:noFill/>
        </p:spPr>
        <p:txBody>
          <a:bodyPr wrap="none" rtlCol="0">
            <a:spAutoFit/>
          </a:bodyPr>
          <a:lstStyle/>
          <a:p>
            <a:r>
              <a:rPr lang="en-US"/>
              <a:t>Parameters: 4 sets of</a:t>
            </a:r>
          </a:p>
          <a:p>
            <a:r>
              <a:rPr lang="en-US" i="1"/>
              <a:t>- W</a:t>
            </a:r>
            <a:r>
              <a:rPr lang="en-US"/>
              <a:t> matrix: (input + 1)*(memory size)</a:t>
            </a:r>
          </a:p>
          <a:p>
            <a:r>
              <a:rPr lang="en-US" i="1"/>
              <a:t>- U</a:t>
            </a:r>
            <a:r>
              <a:rPr lang="en-US"/>
              <a:t> matrix</a:t>
            </a:r>
            <a:r>
              <a:rPr lang="en-US" i="1"/>
              <a:t>: </a:t>
            </a:r>
            <a:r>
              <a:rPr lang="en-US"/>
              <a:t>(memory size)*(memory size)</a:t>
            </a:r>
            <a:endParaRPr lang="en-US" i="1"/>
          </a:p>
          <a:p>
            <a:endParaRPr lang="en-US" i="1"/>
          </a:p>
          <a:p>
            <a:r>
              <a:rPr lang="en-US"/>
              <a:t>The "+1" is due to bias term</a:t>
            </a:r>
          </a:p>
        </p:txBody>
      </p:sp>
    </p:spTree>
    <p:extLst>
      <p:ext uri="{BB962C8B-B14F-4D97-AF65-F5344CB8AC3E}">
        <p14:creationId xmlns:p14="http://schemas.microsoft.com/office/powerpoint/2010/main" val="4183075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r>
              <a:rPr lang="en-US" dirty="0"/>
              <a:t>Up until this point, we’ve considered every sample as an isolated entity, unrelated to any other samples. </a:t>
            </a:r>
          </a:p>
          <a:p>
            <a:pPr lvl="1"/>
            <a:r>
              <a:rPr lang="en-US" dirty="0"/>
              <a:t>This makes sense for things like photographs. If we’re classifying an image and decide that we’re looking at a cat, it doesn’t matter. The images are independent of each</a:t>
            </a:r>
          </a:p>
          <a:p>
            <a:endParaRPr lang="en-US" dirty="0"/>
          </a:p>
          <a:p>
            <a:r>
              <a:rPr lang="en-US" dirty="0"/>
              <a:t>However, we don’t always want to consider data elements in isolation of one another. Sometime we need to consider data points in the context of the other data around it. </a:t>
            </a:r>
          </a:p>
          <a:p>
            <a:endParaRPr lang="en-US" dirty="0"/>
          </a:p>
          <a:p>
            <a:r>
              <a:rPr lang="en-US" dirty="0"/>
              <a:t>When we work with multiple samples whose order matters, we call that a </a:t>
            </a:r>
            <a:r>
              <a:rPr lang="en-US" i="1" dirty="0"/>
              <a:t>sequence</a:t>
            </a:r>
            <a:r>
              <a:rPr lang="en-US" dirty="0"/>
              <a:t>.</a:t>
            </a:r>
          </a:p>
          <a:p>
            <a:endParaRPr lang="en-US" dirty="0"/>
          </a:p>
          <a:p>
            <a:endParaRPr lang="en-US" dirty="0"/>
          </a:p>
        </p:txBody>
      </p:sp>
    </p:spTree>
    <p:extLst>
      <p:ext uri="{BB962C8B-B14F-4D97-AF65-F5344CB8AC3E}">
        <p14:creationId xmlns:p14="http://schemas.microsoft.com/office/powerpoint/2010/main" val="2209706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Gated Recurrent Unit </a:t>
            </a:r>
          </a:p>
        </p:txBody>
      </p:sp>
      <p:sp>
        <p:nvSpPr>
          <p:cNvPr id="3" name="Content Placeholder 2"/>
          <p:cNvSpPr>
            <a:spLocks noGrp="1"/>
          </p:cNvSpPr>
          <p:nvPr>
            <p:ph idx="1"/>
          </p:nvPr>
        </p:nvSpPr>
        <p:spPr>
          <a:xfrm>
            <a:off x="76200" y="1371600"/>
            <a:ext cx="5257800" cy="4525963"/>
          </a:xfrm>
        </p:spPr>
        <p:txBody>
          <a:bodyPr>
            <a:noAutofit/>
          </a:bodyPr>
          <a:lstStyle/>
          <a:p>
            <a:r>
              <a:rPr lang="en-US" sz="2000" b="0" i="0" dirty="0">
                <a:solidFill>
                  <a:srgbClr val="292929"/>
                </a:solidFill>
                <a:effectLst/>
                <a:latin typeface="charter"/>
              </a:rPr>
              <a:t>The GRU is the newer generation of Recurrent Neural networks and is pretty similar to an LSTM. </a:t>
            </a:r>
          </a:p>
          <a:p>
            <a:r>
              <a:rPr lang="en-US" sz="2000" b="0" i="0" dirty="0">
                <a:solidFill>
                  <a:srgbClr val="292929"/>
                </a:solidFill>
                <a:effectLst/>
                <a:latin typeface="charter"/>
              </a:rPr>
              <a:t>GRU’s got rid of the cell state and used the hidden state to transfer information. It also only has two gates, a reset gate and update gate.</a:t>
            </a:r>
          </a:p>
          <a:p>
            <a:pPr algn="l"/>
            <a:endParaRPr lang="en-US" sz="2000" b="0" i="0" dirty="0">
              <a:solidFill>
                <a:srgbClr val="292929"/>
              </a:solidFill>
              <a:effectLst/>
              <a:latin typeface="sohne"/>
            </a:endParaRPr>
          </a:p>
          <a:p>
            <a:pPr algn="l"/>
            <a:r>
              <a:rPr lang="en-US" sz="2000" b="0" i="0" u="sng" dirty="0">
                <a:solidFill>
                  <a:srgbClr val="292929"/>
                </a:solidFill>
                <a:effectLst/>
                <a:latin typeface="sohne"/>
              </a:rPr>
              <a:t>Update Gate</a:t>
            </a:r>
          </a:p>
          <a:p>
            <a:pPr algn="l"/>
            <a:r>
              <a:rPr lang="en-US" sz="2000" b="0" i="0" dirty="0">
                <a:solidFill>
                  <a:srgbClr val="292929"/>
                </a:solidFill>
                <a:effectLst/>
                <a:latin typeface="charter"/>
              </a:rPr>
              <a:t>The update gate acts similar to the forget and input gate of an LSTM. It decides what information to throw away and what new information to add.</a:t>
            </a:r>
          </a:p>
          <a:p>
            <a:pPr algn="l"/>
            <a:r>
              <a:rPr lang="en-US" sz="2000" b="0" i="0" u="sng" dirty="0">
                <a:solidFill>
                  <a:srgbClr val="292929"/>
                </a:solidFill>
                <a:effectLst/>
                <a:latin typeface="sohne"/>
              </a:rPr>
              <a:t>Reset Gate</a:t>
            </a:r>
          </a:p>
          <a:p>
            <a:pPr algn="l"/>
            <a:r>
              <a:rPr lang="en-US" sz="2000" b="0" i="0" dirty="0">
                <a:solidFill>
                  <a:srgbClr val="292929"/>
                </a:solidFill>
                <a:effectLst/>
                <a:latin typeface="charter"/>
              </a:rPr>
              <a:t>The reset gate is another gate is used to decide how much past information to forget.</a:t>
            </a:r>
          </a:p>
          <a:p>
            <a:endParaRPr lang="en-US" sz="2000" dirty="0"/>
          </a:p>
          <a:p>
            <a:endParaRPr lang="en-US" sz="2000" dirty="0"/>
          </a:p>
        </p:txBody>
      </p:sp>
      <p:pic>
        <p:nvPicPr>
          <p:cNvPr id="6" name="Picture 5" descr="Diagram, schematic&#10;&#10;Description automatically generated">
            <a:extLst>
              <a:ext uri="{FF2B5EF4-FFF2-40B4-BE49-F238E27FC236}">
                <a16:creationId xmlns:a16="http://schemas.microsoft.com/office/drawing/2014/main" id="{B98C526C-A710-45E8-B4CD-B279F5D5E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706" y="2286000"/>
            <a:ext cx="4260294" cy="3475183"/>
          </a:xfrm>
          <a:prstGeom prst="rect">
            <a:avLst/>
          </a:prstGeom>
        </p:spPr>
      </p:pic>
      <p:sp>
        <p:nvSpPr>
          <p:cNvPr id="7" name="TextBox 6">
            <a:extLst>
              <a:ext uri="{FF2B5EF4-FFF2-40B4-BE49-F238E27FC236}">
                <a16:creationId xmlns:a16="http://schemas.microsoft.com/office/drawing/2014/main" id="{CFAE9FFE-A4E9-4E72-863E-97F290F0F655}"/>
              </a:ext>
            </a:extLst>
          </p:cNvPr>
          <p:cNvSpPr txBox="1"/>
          <p:nvPr/>
        </p:nvSpPr>
        <p:spPr>
          <a:xfrm>
            <a:off x="5562600" y="6172200"/>
            <a:ext cx="3429000" cy="400110"/>
          </a:xfrm>
          <a:prstGeom prst="rect">
            <a:avLst/>
          </a:prstGeom>
          <a:noFill/>
        </p:spPr>
        <p:txBody>
          <a:bodyPr wrap="square">
            <a:spAutoFit/>
          </a:bodyPr>
          <a:lstStyle/>
          <a:p>
            <a:r>
              <a:rPr lang="en-US" sz="1000" dirty="0"/>
              <a:t>https://towardsdatascience.com/illustrated-guide-to-lstms-and-gru-s-a-step-by-step-explanation-44e9eb85bf21</a:t>
            </a:r>
          </a:p>
        </p:txBody>
      </p:sp>
    </p:spTree>
    <p:extLst>
      <p:ext uri="{BB962C8B-B14F-4D97-AF65-F5344CB8AC3E}">
        <p14:creationId xmlns:p14="http://schemas.microsoft.com/office/powerpoint/2010/main" val="412499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GRU Vs. LSTM </a:t>
            </a:r>
          </a:p>
        </p:txBody>
      </p:sp>
      <p:sp>
        <p:nvSpPr>
          <p:cNvPr id="3" name="Content Placeholder 2"/>
          <p:cNvSpPr>
            <a:spLocks noGrp="1"/>
          </p:cNvSpPr>
          <p:nvPr>
            <p:ph idx="1"/>
          </p:nvPr>
        </p:nvSpPr>
        <p:spPr>
          <a:xfrm>
            <a:off x="76200" y="1371600"/>
            <a:ext cx="8991600" cy="4525963"/>
          </a:xfrm>
        </p:spPr>
        <p:txBody>
          <a:bodyPr>
            <a:normAutofit/>
          </a:bodyPr>
          <a:lstStyle/>
          <a:p>
            <a:r>
              <a:rPr lang="en-US" sz="2000" b="0" i="0" dirty="0">
                <a:solidFill>
                  <a:srgbClr val="292929"/>
                </a:solidFill>
                <a:effectLst/>
                <a:latin typeface="charter"/>
              </a:rPr>
              <a:t>GRU’s has fewer tensor operations; therefore, they are a little speedier to train then LSTM’s. There isn’t a clear winner which one is better. Researchers and engineers usually try both to determine which one works better for their use case.</a:t>
            </a:r>
            <a:endParaRPr lang="en-US" sz="2000" dirty="0"/>
          </a:p>
        </p:txBody>
      </p:sp>
      <p:pic>
        <p:nvPicPr>
          <p:cNvPr id="5" name="Picture 4" descr="Diagram&#10;&#10;Description automatically generated">
            <a:extLst>
              <a:ext uri="{FF2B5EF4-FFF2-40B4-BE49-F238E27FC236}">
                <a16:creationId xmlns:a16="http://schemas.microsoft.com/office/drawing/2014/main" id="{7A5B1039-31EE-47CA-AC52-B2E72B94A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90800"/>
            <a:ext cx="6427770" cy="4086225"/>
          </a:xfrm>
          <a:prstGeom prst="rect">
            <a:avLst/>
          </a:prstGeom>
        </p:spPr>
      </p:pic>
      <p:sp>
        <p:nvSpPr>
          <p:cNvPr id="8" name="TextBox 7">
            <a:extLst>
              <a:ext uri="{FF2B5EF4-FFF2-40B4-BE49-F238E27FC236}">
                <a16:creationId xmlns:a16="http://schemas.microsoft.com/office/drawing/2014/main" id="{ACFC0288-3995-4B4D-A52A-30122A6D6A21}"/>
              </a:ext>
            </a:extLst>
          </p:cNvPr>
          <p:cNvSpPr txBox="1"/>
          <p:nvPr/>
        </p:nvSpPr>
        <p:spPr>
          <a:xfrm>
            <a:off x="7391400" y="5791200"/>
            <a:ext cx="1600200" cy="861774"/>
          </a:xfrm>
          <a:prstGeom prst="rect">
            <a:avLst/>
          </a:prstGeom>
          <a:noFill/>
        </p:spPr>
        <p:txBody>
          <a:bodyPr wrap="square">
            <a:spAutoFit/>
          </a:bodyPr>
          <a:lstStyle/>
          <a:p>
            <a:r>
              <a:rPr lang="en-US" sz="1000" dirty="0"/>
              <a:t>https://towardsdatascience.com/illustrated-guide-to-lstms-and-gru-s-a-step-by-step-explanation-44e9eb85bf21</a:t>
            </a:r>
          </a:p>
        </p:txBody>
      </p:sp>
    </p:spTree>
    <p:extLst>
      <p:ext uri="{BB962C8B-B14F-4D97-AF65-F5344CB8AC3E}">
        <p14:creationId xmlns:p14="http://schemas.microsoft.com/office/powerpoint/2010/main" val="1181904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7B69-6876-4C6D-B7AB-7996B068A72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1C6D5B2-584C-49AF-9C1A-24C50BDDA341}"/>
              </a:ext>
            </a:extLst>
          </p:cNvPr>
          <p:cNvSpPr>
            <a:spLocks noGrp="1"/>
          </p:cNvSpPr>
          <p:nvPr>
            <p:ph idx="1"/>
          </p:nvPr>
        </p:nvSpPr>
        <p:spPr>
          <a:xfrm>
            <a:off x="457200" y="1600200"/>
            <a:ext cx="6858000" cy="4724399"/>
          </a:xfrm>
        </p:spPr>
        <p:txBody>
          <a:bodyPr/>
          <a:lstStyle/>
          <a:p>
            <a:r>
              <a:rPr lang="en-US"/>
              <a:t>Generate text based on characters</a:t>
            </a:r>
          </a:p>
          <a:p>
            <a:endParaRPr lang="en-US"/>
          </a:p>
          <a:p>
            <a:endParaRPr lang="en-US"/>
          </a:p>
          <a:p>
            <a:endParaRPr lang="en-US"/>
          </a:p>
          <a:p>
            <a:r>
              <a:rPr lang="en-US"/>
              <a:t>40 input characters of 56 possiblities</a:t>
            </a:r>
          </a:p>
          <a:p>
            <a:r>
              <a:rPr lang="en-US"/>
              <a:t>Two 128 LSTM units</a:t>
            </a:r>
          </a:p>
          <a:p>
            <a:r>
              <a:rPr lang="en-US"/>
              <a:t>Prediction of 56 "next character"</a:t>
            </a:r>
          </a:p>
        </p:txBody>
      </p:sp>
      <p:grpSp>
        <p:nvGrpSpPr>
          <p:cNvPr id="12" name="Group 11">
            <a:extLst>
              <a:ext uri="{FF2B5EF4-FFF2-40B4-BE49-F238E27FC236}">
                <a16:creationId xmlns:a16="http://schemas.microsoft.com/office/drawing/2014/main" id="{504B5C4C-7582-4E4F-B7A7-4EF7761323D9}"/>
              </a:ext>
            </a:extLst>
          </p:cNvPr>
          <p:cNvGrpSpPr/>
          <p:nvPr/>
        </p:nvGrpSpPr>
        <p:grpSpPr>
          <a:xfrm>
            <a:off x="457200" y="2590800"/>
            <a:ext cx="5434317" cy="1327666"/>
            <a:chOff x="2507932" y="2590800"/>
            <a:chExt cx="5434317" cy="1327666"/>
          </a:xfrm>
        </p:grpSpPr>
        <p:pic>
          <p:nvPicPr>
            <p:cNvPr id="4" name="Picture 3">
              <a:extLst>
                <a:ext uri="{FF2B5EF4-FFF2-40B4-BE49-F238E27FC236}">
                  <a16:creationId xmlns:a16="http://schemas.microsoft.com/office/drawing/2014/main" id="{38E89195-48A3-C043-8DED-B1A816A6FD73}"/>
                </a:ext>
              </a:extLst>
            </p:cNvPr>
            <p:cNvPicPr>
              <a:picLocks noChangeAspect="1"/>
            </p:cNvPicPr>
            <p:nvPr/>
          </p:nvPicPr>
          <p:blipFill rotWithShape="1">
            <a:blip r:embed="rId2"/>
            <a:srcRect b="31818"/>
            <a:stretch/>
          </p:blipFill>
          <p:spPr>
            <a:xfrm>
              <a:off x="2507932" y="2590800"/>
              <a:ext cx="4128136" cy="1143000"/>
            </a:xfrm>
            <a:prstGeom prst="rect">
              <a:avLst/>
            </a:prstGeom>
          </p:spPr>
        </p:pic>
        <p:sp>
          <p:nvSpPr>
            <p:cNvPr id="6" name="TextBox 5">
              <a:extLst>
                <a:ext uri="{FF2B5EF4-FFF2-40B4-BE49-F238E27FC236}">
                  <a16:creationId xmlns:a16="http://schemas.microsoft.com/office/drawing/2014/main" id="{27BD1595-4E5B-1E4F-B1BB-7BFCA391C65F}"/>
                </a:ext>
              </a:extLst>
            </p:cNvPr>
            <p:cNvSpPr txBox="1"/>
            <p:nvPr/>
          </p:nvSpPr>
          <p:spPr>
            <a:xfrm>
              <a:off x="6281182" y="2792968"/>
              <a:ext cx="418704" cy="369332"/>
            </a:xfrm>
            <a:prstGeom prst="rect">
              <a:avLst/>
            </a:prstGeom>
            <a:solidFill>
              <a:schemeClr val="bg1"/>
            </a:solidFill>
          </p:spPr>
          <p:txBody>
            <a:bodyPr wrap="none" rtlCol="0">
              <a:spAutoFit/>
            </a:bodyPr>
            <a:lstStyle/>
            <a:p>
              <a:r>
                <a:rPr lang="en-US"/>
                <a:t>56</a:t>
              </a:r>
            </a:p>
          </p:txBody>
        </p:sp>
        <p:sp>
          <p:nvSpPr>
            <p:cNvPr id="7" name="TextBox 6">
              <a:extLst>
                <a:ext uri="{FF2B5EF4-FFF2-40B4-BE49-F238E27FC236}">
                  <a16:creationId xmlns:a16="http://schemas.microsoft.com/office/drawing/2014/main" id="{51D7C74A-5CA8-2946-A2EE-7229C25C22CE}"/>
                </a:ext>
              </a:extLst>
            </p:cNvPr>
            <p:cNvSpPr txBox="1"/>
            <p:nvPr/>
          </p:nvSpPr>
          <p:spPr>
            <a:xfrm>
              <a:off x="5290582" y="3307318"/>
              <a:ext cx="418704" cy="369332"/>
            </a:xfrm>
            <a:prstGeom prst="rect">
              <a:avLst/>
            </a:prstGeom>
            <a:solidFill>
              <a:schemeClr val="bg1"/>
            </a:solidFill>
          </p:spPr>
          <p:txBody>
            <a:bodyPr wrap="none" rtlCol="0">
              <a:spAutoFit/>
            </a:bodyPr>
            <a:lstStyle/>
            <a:p>
              <a:r>
                <a:rPr lang="en-US"/>
                <a:t>56</a:t>
              </a:r>
            </a:p>
          </p:txBody>
        </p:sp>
        <p:cxnSp>
          <p:nvCxnSpPr>
            <p:cNvPr id="9" name="Straight Arrow Connector 8">
              <a:extLst>
                <a:ext uri="{FF2B5EF4-FFF2-40B4-BE49-F238E27FC236}">
                  <a16:creationId xmlns:a16="http://schemas.microsoft.com/office/drawing/2014/main" id="{F88294D7-7A5D-5941-BFD6-24C6D39DD198}"/>
                </a:ext>
              </a:extLst>
            </p:cNvPr>
            <p:cNvCxnSpPr>
              <a:cxnSpLocks/>
            </p:cNvCxnSpPr>
            <p:nvPr/>
          </p:nvCxnSpPr>
          <p:spPr>
            <a:xfrm flipH="1" flipV="1">
              <a:off x="5867400" y="3162300"/>
              <a:ext cx="1143000"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050FC0-67AE-3845-B79E-409249186F92}"/>
                </a:ext>
              </a:extLst>
            </p:cNvPr>
            <p:cNvSpPr txBox="1"/>
            <p:nvPr/>
          </p:nvSpPr>
          <p:spPr>
            <a:xfrm>
              <a:off x="7006287" y="3549134"/>
              <a:ext cx="935962" cy="369332"/>
            </a:xfrm>
            <a:prstGeom prst="rect">
              <a:avLst/>
            </a:prstGeom>
            <a:noFill/>
          </p:spPr>
          <p:txBody>
            <a:bodyPr wrap="none" rtlCol="0">
              <a:spAutoFit/>
            </a:bodyPr>
            <a:lstStyle/>
            <a:p>
              <a:r>
                <a:rPr lang="en-US"/>
                <a:t>softmax</a:t>
              </a:r>
            </a:p>
          </p:txBody>
        </p:sp>
      </p:grpSp>
      <p:pic>
        <p:nvPicPr>
          <p:cNvPr id="13" name="Picture 12">
            <a:extLst>
              <a:ext uri="{FF2B5EF4-FFF2-40B4-BE49-F238E27FC236}">
                <a16:creationId xmlns:a16="http://schemas.microsoft.com/office/drawing/2014/main" id="{37AB69E5-EED7-D04B-A48A-A31A5B583CF9}"/>
              </a:ext>
            </a:extLst>
          </p:cNvPr>
          <p:cNvPicPr>
            <a:picLocks noChangeAspect="1"/>
          </p:cNvPicPr>
          <p:nvPr/>
        </p:nvPicPr>
        <p:blipFill>
          <a:blip r:embed="rId3"/>
          <a:stretch>
            <a:fillRect/>
          </a:stretch>
        </p:blipFill>
        <p:spPr>
          <a:xfrm>
            <a:off x="7002558" y="1964293"/>
            <a:ext cx="2017776" cy="2164318"/>
          </a:xfrm>
          <a:prstGeom prst="rect">
            <a:avLst/>
          </a:prstGeom>
        </p:spPr>
      </p:pic>
    </p:spTree>
    <p:extLst>
      <p:ext uri="{BB962C8B-B14F-4D97-AF65-F5344CB8AC3E}">
        <p14:creationId xmlns:p14="http://schemas.microsoft.com/office/powerpoint/2010/main" val="1753118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9EFE-1964-2648-8ED6-DA92517E8151}"/>
              </a:ext>
            </a:extLst>
          </p:cNvPr>
          <p:cNvSpPr>
            <a:spLocks noGrp="1"/>
          </p:cNvSpPr>
          <p:nvPr>
            <p:ph type="title"/>
          </p:nvPr>
        </p:nvSpPr>
        <p:spPr/>
        <p:txBody>
          <a:bodyPr/>
          <a:lstStyle/>
          <a:p>
            <a:r>
              <a:rPr lang="en-US"/>
              <a:t>Activity</a:t>
            </a:r>
          </a:p>
        </p:txBody>
      </p:sp>
      <p:sp>
        <p:nvSpPr>
          <p:cNvPr id="3" name="Content Placeholder 2">
            <a:extLst>
              <a:ext uri="{FF2B5EF4-FFF2-40B4-BE49-F238E27FC236}">
                <a16:creationId xmlns:a16="http://schemas.microsoft.com/office/drawing/2014/main" id="{429020E0-1B9E-7D4C-9635-820F80F19926}"/>
              </a:ext>
            </a:extLst>
          </p:cNvPr>
          <p:cNvSpPr>
            <a:spLocks noGrp="1"/>
          </p:cNvSpPr>
          <p:nvPr>
            <p:ph idx="1"/>
          </p:nvPr>
        </p:nvSpPr>
        <p:spPr/>
        <p:txBody>
          <a:bodyPr/>
          <a:lstStyle/>
          <a:p>
            <a:r>
              <a:rPr lang="en-US" u="sng">
                <a:hlinkClick r:id="rId2"/>
              </a:rPr>
              <a:t>https://colab.research.google.com/github/daniel-acuna/applied_deep_learning/blob/master/RNN/lstm_character_level_text_generation.ipynb</a:t>
            </a:r>
            <a:endParaRPr lang="en-US" u="sng"/>
          </a:p>
          <a:p>
            <a:r>
              <a:rPr lang="en-US"/>
              <a:t>Activity #1: Number of parameters?</a:t>
            </a:r>
          </a:p>
          <a:p>
            <a:r>
              <a:rPr lang="en-US"/>
              <a:t>Activity #2: "What is the meaning of life?"</a:t>
            </a:r>
          </a:p>
        </p:txBody>
      </p:sp>
    </p:spTree>
    <p:extLst>
      <p:ext uri="{BB962C8B-B14F-4D97-AF65-F5344CB8AC3E}">
        <p14:creationId xmlns:p14="http://schemas.microsoft.com/office/powerpoint/2010/main" val="325984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CCA1-1909-9540-B39B-A905BFF2CB3B}"/>
              </a:ext>
            </a:extLst>
          </p:cNvPr>
          <p:cNvSpPr>
            <a:spLocks noGrp="1"/>
          </p:cNvSpPr>
          <p:nvPr>
            <p:ph type="title"/>
          </p:nvPr>
        </p:nvSpPr>
        <p:spPr/>
        <p:txBody>
          <a:bodyPr/>
          <a:lstStyle/>
          <a:p>
            <a:r>
              <a:rPr lang="en-US"/>
              <a:t>More advanced examples</a:t>
            </a:r>
          </a:p>
        </p:txBody>
      </p:sp>
      <p:sp>
        <p:nvSpPr>
          <p:cNvPr id="3" name="Content Placeholder 2">
            <a:extLst>
              <a:ext uri="{FF2B5EF4-FFF2-40B4-BE49-F238E27FC236}">
                <a16:creationId xmlns:a16="http://schemas.microsoft.com/office/drawing/2014/main" id="{EB603F08-D60D-6D40-8A9B-009540E739C5}"/>
              </a:ext>
            </a:extLst>
          </p:cNvPr>
          <p:cNvSpPr>
            <a:spLocks noGrp="1"/>
          </p:cNvSpPr>
          <p:nvPr>
            <p:ph idx="1"/>
          </p:nvPr>
        </p:nvSpPr>
        <p:spPr/>
        <p:txBody>
          <a:bodyPr/>
          <a:lstStyle/>
          <a:p>
            <a:r>
              <a:rPr lang="en-US"/>
              <a:t>http://karpathy.github.io/2015/05/21/rnn-effectiveness/</a:t>
            </a:r>
          </a:p>
        </p:txBody>
      </p:sp>
    </p:spTree>
    <p:extLst>
      <p:ext uri="{BB962C8B-B14F-4D97-AF65-F5344CB8AC3E}">
        <p14:creationId xmlns:p14="http://schemas.microsoft.com/office/powerpoint/2010/main" val="4273882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C737B-96EB-9741-917B-B11667675AF0}"/>
              </a:ext>
            </a:extLst>
          </p:cNvPr>
          <p:cNvSpPr>
            <a:spLocks noGrp="1"/>
          </p:cNvSpPr>
          <p:nvPr>
            <p:ph type="title"/>
          </p:nvPr>
        </p:nvSpPr>
        <p:spPr/>
        <p:txBody>
          <a:bodyPr/>
          <a:lstStyle/>
          <a:p>
            <a:r>
              <a:rPr lang="en-US"/>
              <a:t>Deep RNN</a:t>
            </a:r>
          </a:p>
        </p:txBody>
      </p:sp>
      <p:pic>
        <p:nvPicPr>
          <p:cNvPr id="4" name="Content Placeholder 3">
            <a:extLst>
              <a:ext uri="{FF2B5EF4-FFF2-40B4-BE49-F238E27FC236}">
                <a16:creationId xmlns:a16="http://schemas.microsoft.com/office/drawing/2014/main" id="{F51C1688-5BCE-EE41-A113-7902AE1ABAEA}"/>
              </a:ext>
            </a:extLst>
          </p:cNvPr>
          <p:cNvPicPr>
            <a:picLocks noGrp="1" noChangeAspect="1"/>
          </p:cNvPicPr>
          <p:nvPr>
            <p:ph idx="1"/>
          </p:nvPr>
        </p:nvPicPr>
        <p:blipFill>
          <a:blip r:embed="rId2"/>
          <a:stretch>
            <a:fillRect/>
          </a:stretch>
        </p:blipFill>
        <p:spPr>
          <a:xfrm>
            <a:off x="1828800" y="1993148"/>
            <a:ext cx="5486400" cy="3740066"/>
          </a:xfrm>
          <a:prstGeom prst="rect">
            <a:avLst/>
          </a:prstGeom>
        </p:spPr>
      </p:pic>
    </p:spTree>
    <p:extLst>
      <p:ext uri="{BB962C8B-B14F-4D97-AF65-F5344CB8AC3E}">
        <p14:creationId xmlns:p14="http://schemas.microsoft.com/office/powerpoint/2010/main" val="372924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00EE-CEEB-DA46-9CCA-066816BD091B}"/>
              </a:ext>
            </a:extLst>
          </p:cNvPr>
          <p:cNvSpPr>
            <a:spLocks noGrp="1"/>
          </p:cNvSpPr>
          <p:nvPr>
            <p:ph type="title"/>
          </p:nvPr>
        </p:nvSpPr>
        <p:spPr/>
        <p:txBody>
          <a:bodyPr/>
          <a:lstStyle/>
          <a:p>
            <a:r>
              <a:rPr lang="en-US"/>
              <a:t>Careful</a:t>
            </a:r>
          </a:p>
        </p:txBody>
      </p:sp>
      <p:sp>
        <p:nvSpPr>
          <p:cNvPr id="3" name="Content Placeholder 2">
            <a:extLst>
              <a:ext uri="{FF2B5EF4-FFF2-40B4-BE49-F238E27FC236}">
                <a16:creationId xmlns:a16="http://schemas.microsoft.com/office/drawing/2014/main" id="{6F2C8063-997F-AD42-88BC-7D8DB1724506}"/>
              </a:ext>
            </a:extLst>
          </p:cNvPr>
          <p:cNvSpPr>
            <a:spLocks noGrp="1"/>
          </p:cNvSpPr>
          <p:nvPr>
            <p:ph idx="1"/>
          </p:nvPr>
        </p:nvSpPr>
        <p:spPr>
          <a:xfrm>
            <a:off x="457200" y="1600201"/>
            <a:ext cx="8229600" cy="2667000"/>
          </a:xfrm>
        </p:spPr>
        <p:txBody>
          <a:bodyPr/>
          <a:lstStyle/>
          <a:p>
            <a:r>
              <a:rPr lang="en-US"/>
              <a:t>Keras' LSTM unit returns last hidden state by default.</a:t>
            </a:r>
          </a:p>
          <a:p>
            <a:r>
              <a:rPr lang="en-US"/>
              <a:t>When building multiple LSTM, you want the previous LSTM states to be the inputs of the next one</a:t>
            </a:r>
          </a:p>
        </p:txBody>
      </p:sp>
      <p:pic>
        <p:nvPicPr>
          <p:cNvPr id="4" name="Picture 3">
            <a:extLst>
              <a:ext uri="{FF2B5EF4-FFF2-40B4-BE49-F238E27FC236}">
                <a16:creationId xmlns:a16="http://schemas.microsoft.com/office/drawing/2014/main" id="{27829859-EBB7-854B-85B3-63412B539365}"/>
              </a:ext>
            </a:extLst>
          </p:cNvPr>
          <p:cNvPicPr>
            <a:picLocks noChangeAspect="1"/>
          </p:cNvPicPr>
          <p:nvPr/>
        </p:nvPicPr>
        <p:blipFill rotWithShape="1">
          <a:blip r:embed="rId2"/>
          <a:srcRect t="1" b="2542"/>
          <a:stretch/>
        </p:blipFill>
        <p:spPr>
          <a:xfrm>
            <a:off x="622300" y="4248150"/>
            <a:ext cx="7899400" cy="2190751"/>
          </a:xfrm>
          <a:prstGeom prst="rect">
            <a:avLst/>
          </a:prstGeom>
        </p:spPr>
      </p:pic>
    </p:spTree>
    <p:extLst>
      <p:ext uri="{BB962C8B-B14F-4D97-AF65-F5344CB8AC3E}">
        <p14:creationId xmlns:p14="http://schemas.microsoft.com/office/powerpoint/2010/main" val="3519336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16F5-B2B6-2640-BDBF-72798743F0FA}"/>
              </a:ext>
            </a:extLst>
          </p:cNvPr>
          <p:cNvSpPr>
            <a:spLocks noGrp="1"/>
          </p:cNvSpPr>
          <p:nvPr>
            <p:ph type="title"/>
          </p:nvPr>
        </p:nvSpPr>
        <p:spPr/>
        <p:txBody>
          <a:bodyPr/>
          <a:lstStyle/>
          <a:p>
            <a:r>
              <a:rPr lang="en-US"/>
              <a:t>Bidirectional RNN</a:t>
            </a:r>
          </a:p>
        </p:txBody>
      </p:sp>
      <p:pic>
        <p:nvPicPr>
          <p:cNvPr id="4" name="Content Placeholder 3">
            <a:extLst>
              <a:ext uri="{FF2B5EF4-FFF2-40B4-BE49-F238E27FC236}">
                <a16:creationId xmlns:a16="http://schemas.microsoft.com/office/drawing/2014/main" id="{206CA15C-D030-B547-BF4A-AFA184608074}"/>
              </a:ext>
            </a:extLst>
          </p:cNvPr>
          <p:cNvPicPr>
            <a:picLocks noGrp="1" noChangeAspect="1"/>
          </p:cNvPicPr>
          <p:nvPr>
            <p:ph idx="1"/>
          </p:nvPr>
        </p:nvPicPr>
        <p:blipFill>
          <a:blip r:embed="rId2"/>
          <a:stretch>
            <a:fillRect/>
          </a:stretch>
        </p:blipFill>
        <p:spPr>
          <a:xfrm>
            <a:off x="1066800" y="2204166"/>
            <a:ext cx="7010400" cy="3318030"/>
          </a:xfrm>
          <a:prstGeom prst="rect">
            <a:avLst/>
          </a:prstGeom>
        </p:spPr>
      </p:pic>
      <p:sp>
        <p:nvSpPr>
          <p:cNvPr id="5" name="TextBox 4">
            <a:extLst>
              <a:ext uri="{FF2B5EF4-FFF2-40B4-BE49-F238E27FC236}">
                <a16:creationId xmlns:a16="http://schemas.microsoft.com/office/drawing/2014/main" id="{C6DD70EB-8EED-8F4B-9CAE-96B95060E9B6}"/>
              </a:ext>
            </a:extLst>
          </p:cNvPr>
          <p:cNvSpPr txBox="1"/>
          <p:nvPr/>
        </p:nvSpPr>
        <p:spPr>
          <a:xfrm>
            <a:off x="1001503" y="1447800"/>
            <a:ext cx="7233968" cy="369332"/>
          </a:xfrm>
          <a:prstGeom prst="rect">
            <a:avLst/>
          </a:prstGeom>
          <a:noFill/>
        </p:spPr>
        <p:txBody>
          <a:bodyPr wrap="none" rtlCol="0">
            <a:spAutoFit/>
          </a:bodyPr>
          <a:lstStyle/>
          <a:p>
            <a:r>
              <a:rPr lang="en-US"/>
              <a:t>"I saw the man on the hill in Texas with the telescope at noon on Monday,” </a:t>
            </a:r>
          </a:p>
        </p:txBody>
      </p:sp>
    </p:spTree>
    <p:extLst>
      <p:ext uri="{BB962C8B-B14F-4D97-AF65-F5344CB8AC3E}">
        <p14:creationId xmlns:p14="http://schemas.microsoft.com/office/powerpoint/2010/main" val="3622674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088-3EF6-A64B-922D-9297EBD27DC5}"/>
              </a:ext>
            </a:extLst>
          </p:cNvPr>
          <p:cNvSpPr>
            <a:spLocks noGrp="1"/>
          </p:cNvSpPr>
          <p:nvPr>
            <p:ph type="title"/>
          </p:nvPr>
        </p:nvSpPr>
        <p:spPr/>
        <p:txBody>
          <a:bodyPr/>
          <a:lstStyle/>
          <a:p>
            <a:r>
              <a:rPr lang="en-US"/>
              <a:t>Seq2seq</a:t>
            </a:r>
          </a:p>
        </p:txBody>
      </p:sp>
      <p:pic>
        <p:nvPicPr>
          <p:cNvPr id="4" name="Content Placeholder 3">
            <a:extLst>
              <a:ext uri="{FF2B5EF4-FFF2-40B4-BE49-F238E27FC236}">
                <a16:creationId xmlns:a16="http://schemas.microsoft.com/office/drawing/2014/main" id="{9EEE9E20-0863-FD42-A8F6-9D345B48BCE6}"/>
              </a:ext>
            </a:extLst>
          </p:cNvPr>
          <p:cNvPicPr>
            <a:picLocks noGrp="1" noChangeAspect="1"/>
          </p:cNvPicPr>
          <p:nvPr>
            <p:ph idx="1"/>
          </p:nvPr>
        </p:nvPicPr>
        <p:blipFill>
          <a:blip r:embed="rId2"/>
          <a:stretch>
            <a:fillRect/>
          </a:stretch>
        </p:blipFill>
        <p:spPr>
          <a:xfrm>
            <a:off x="948785" y="2133600"/>
            <a:ext cx="7246430" cy="2392362"/>
          </a:xfrm>
          <a:prstGeom prst="rect">
            <a:avLst/>
          </a:prstGeom>
        </p:spPr>
      </p:pic>
    </p:spTree>
    <p:extLst>
      <p:ext uri="{BB962C8B-B14F-4D97-AF65-F5344CB8AC3E}">
        <p14:creationId xmlns:p14="http://schemas.microsoft.com/office/powerpoint/2010/main" val="169096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5BCB-BDB0-9B4F-93F3-67E1B933469A}"/>
              </a:ext>
            </a:extLst>
          </p:cNvPr>
          <p:cNvSpPr>
            <a:spLocks noGrp="1"/>
          </p:cNvSpPr>
          <p:nvPr>
            <p:ph type="title"/>
          </p:nvPr>
        </p:nvSpPr>
        <p:spPr/>
        <p:txBody>
          <a:bodyPr/>
          <a:lstStyle/>
          <a:p>
            <a:r>
              <a:rPr lang="en-US"/>
              <a:t>Many other possibilities</a:t>
            </a:r>
          </a:p>
        </p:txBody>
      </p:sp>
      <p:pic>
        <p:nvPicPr>
          <p:cNvPr id="2050" name="Picture 2">
            <a:extLst>
              <a:ext uri="{FF2B5EF4-FFF2-40B4-BE49-F238E27FC236}">
                <a16:creationId xmlns:a16="http://schemas.microsoft.com/office/drawing/2014/main" id="{C597A52B-C4F5-734E-8756-D69B99BEEE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575178"/>
            <a:ext cx="8229600" cy="25760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CBDB7F-D8C8-1E47-950F-D06DF60723D9}"/>
              </a:ext>
            </a:extLst>
          </p:cNvPr>
          <p:cNvSpPr txBox="1"/>
          <p:nvPr/>
        </p:nvSpPr>
        <p:spPr>
          <a:xfrm>
            <a:off x="647700" y="6286500"/>
            <a:ext cx="6206635" cy="369332"/>
          </a:xfrm>
          <a:prstGeom prst="rect">
            <a:avLst/>
          </a:prstGeom>
          <a:noFill/>
        </p:spPr>
        <p:txBody>
          <a:bodyPr wrap="none" rtlCol="0">
            <a:spAutoFit/>
          </a:bodyPr>
          <a:lstStyle/>
          <a:p>
            <a:r>
              <a:rPr lang="en-US"/>
              <a:t>Credit: http://karpathy.github.io/2015/05/21/rnn-effectiveness/</a:t>
            </a:r>
          </a:p>
        </p:txBody>
      </p:sp>
    </p:spTree>
    <p:extLst>
      <p:ext uri="{BB962C8B-B14F-4D97-AF65-F5344CB8AC3E}">
        <p14:creationId xmlns:p14="http://schemas.microsoft.com/office/powerpoint/2010/main" val="22125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Data</a:t>
            </a:r>
          </a:p>
        </p:txBody>
      </p:sp>
      <p:sp>
        <p:nvSpPr>
          <p:cNvPr id="3" name="Content Placeholder 2"/>
          <p:cNvSpPr>
            <a:spLocks noGrp="1"/>
          </p:cNvSpPr>
          <p:nvPr>
            <p:ph idx="1"/>
          </p:nvPr>
        </p:nvSpPr>
        <p:spPr>
          <a:xfrm>
            <a:off x="152400" y="3581400"/>
            <a:ext cx="5410200" cy="3048000"/>
          </a:xfrm>
        </p:spPr>
        <p:txBody>
          <a:bodyPr>
            <a:normAutofit/>
          </a:bodyPr>
          <a:lstStyle/>
          <a:p>
            <a:r>
              <a:rPr lang="en-US" sz="2200" dirty="0"/>
              <a:t>To train our RNN, we take the first five values from our dataset and ask our little network to produce the sixth value. </a:t>
            </a:r>
          </a:p>
          <a:p>
            <a:r>
              <a:rPr lang="en-US" sz="2200" dirty="0"/>
              <a:t>Then we then take values 2 through 6 of the dataset and ask it to predict the seventh value.</a:t>
            </a:r>
          </a:p>
          <a:p>
            <a:r>
              <a:rPr lang="en-US" sz="2200" dirty="0"/>
              <a:t>We say that we’re using a </a:t>
            </a:r>
            <a:r>
              <a:rPr lang="en-US" sz="2200" i="1" dirty="0"/>
              <a:t>sliding window</a:t>
            </a:r>
            <a:r>
              <a:rPr lang="en-US" sz="2200" dirty="0"/>
              <a:t> to choose each set of inputs. </a:t>
            </a:r>
          </a:p>
        </p:txBody>
      </p:sp>
      <p:pic>
        <p:nvPicPr>
          <p:cNvPr id="4" name="Picture 3"/>
          <p:cNvPicPr>
            <a:picLocks noChangeAspect="1"/>
          </p:cNvPicPr>
          <p:nvPr/>
        </p:nvPicPr>
        <p:blipFill>
          <a:blip r:embed="rId2"/>
          <a:stretch>
            <a:fillRect/>
          </a:stretch>
        </p:blipFill>
        <p:spPr>
          <a:xfrm>
            <a:off x="5867400" y="4038600"/>
            <a:ext cx="2907286" cy="2105276"/>
          </a:xfrm>
          <a:prstGeom prst="rect">
            <a:avLst/>
          </a:prstGeom>
        </p:spPr>
      </p:pic>
      <p:pic>
        <p:nvPicPr>
          <p:cNvPr id="5" name="Picture 4"/>
          <p:cNvPicPr>
            <a:picLocks noChangeAspect="1"/>
          </p:cNvPicPr>
          <p:nvPr/>
        </p:nvPicPr>
        <p:blipFill>
          <a:blip r:embed="rId3"/>
          <a:stretch>
            <a:fillRect/>
          </a:stretch>
        </p:blipFill>
        <p:spPr>
          <a:xfrm>
            <a:off x="4724400" y="1295400"/>
            <a:ext cx="4182176" cy="1801431"/>
          </a:xfrm>
          <a:prstGeom prst="rect">
            <a:avLst/>
          </a:prstGeom>
        </p:spPr>
      </p:pic>
      <p:sp>
        <p:nvSpPr>
          <p:cNvPr id="6" name="Rectangle 5"/>
          <p:cNvSpPr/>
          <p:nvPr/>
        </p:nvSpPr>
        <p:spPr>
          <a:xfrm>
            <a:off x="152400" y="1219200"/>
            <a:ext cx="4572000" cy="1785104"/>
          </a:xfrm>
          <a:prstGeom prst="rect">
            <a:avLst/>
          </a:prstGeom>
        </p:spPr>
        <p:txBody>
          <a:bodyPr>
            <a:spAutoFit/>
          </a:bodyPr>
          <a:lstStyle/>
          <a:p>
            <a:r>
              <a:rPr lang="en-US" sz="2200" dirty="0"/>
              <a:t>Lets start with a synthetic dataset created by adding a bunch of sine waves together. The first 500 samples are shown. This is considered our </a:t>
            </a:r>
            <a:r>
              <a:rPr lang="en-US" sz="2200" i="1" dirty="0"/>
              <a:t>Training Data Set.</a:t>
            </a:r>
          </a:p>
        </p:txBody>
      </p:sp>
    </p:spTree>
    <p:extLst>
      <p:ext uri="{BB962C8B-B14F-4D97-AF65-F5344CB8AC3E}">
        <p14:creationId xmlns:p14="http://schemas.microsoft.com/office/powerpoint/2010/main" val="1058645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4667-AFFE-CD43-9DA3-DB79A9F32419}"/>
              </a:ext>
            </a:extLst>
          </p:cNvPr>
          <p:cNvSpPr>
            <a:spLocks noGrp="1"/>
          </p:cNvSpPr>
          <p:nvPr>
            <p:ph type="title"/>
          </p:nvPr>
        </p:nvSpPr>
        <p:spPr/>
        <p:txBody>
          <a:bodyPr/>
          <a:lstStyle/>
          <a:p>
            <a:r>
              <a:rPr lang="en-US"/>
              <a:t>Combinations</a:t>
            </a:r>
          </a:p>
        </p:txBody>
      </p:sp>
      <p:pic>
        <p:nvPicPr>
          <p:cNvPr id="1026" name="Picture 2" descr="Model of Image Caption Generator - python based project">
            <a:extLst>
              <a:ext uri="{FF2B5EF4-FFF2-40B4-BE49-F238E27FC236}">
                <a16:creationId xmlns:a16="http://schemas.microsoft.com/office/drawing/2014/main" id="{2DB7E11F-A6F0-E54B-AC08-86B6EBFC0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816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3D2FBF-7D26-D546-9403-AA414F48619C}"/>
              </a:ext>
            </a:extLst>
          </p:cNvPr>
          <p:cNvSpPr txBox="1"/>
          <p:nvPr/>
        </p:nvSpPr>
        <p:spPr>
          <a:xfrm>
            <a:off x="172077" y="6188075"/>
            <a:ext cx="8799845" cy="369332"/>
          </a:xfrm>
          <a:prstGeom prst="rect">
            <a:avLst/>
          </a:prstGeom>
          <a:noFill/>
        </p:spPr>
        <p:txBody>
          <a:bodyPr wrap="none" rtlCol="0">
            <a:spAutoFit/>
          </a:bodyPr>
          <a:lstStyle/>
          <a:p>
            <a:r>
              <a:rPr lang="en-US"/>
              <a:t>Credit: https://data-flair.training/blogs/python-based-project-image-caption-generator-cnn/</a:t>
            </a:r>
          </a:p>
        </p:txBody>
      </p:sp>
    </p:spTree>
    <p:extLst>
      <p:ext uri="{BB962C8B-B14F-4D97-AF65-F5344CB8AC3E}">
        <p14:creationId xmlns:p14="http://schemas.microsoft.com/office/powerpoint/2010/main" val="3214839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2C24-6500-5640-956A-29E4241B89F6}"/>
              </a:ext>
            </a:extLst>
          </p:cNvPr>
          <p:cNvSpPr>
            <a:spLocks noGrp="1"/>
          </p:cNvSpPr>
          <p:nvPr>
            <p:ph type="title"/>
          </p:nvPr>
        </p:nvSpPr>
        <p:spPr/>
        <p:txBody>
          <a:bodyPr/>
          <a:lstStyle/>
          <a:p>
            <a:r>
              <a:rPr lang="en-US"/>
              <a:t>Limitations of RNN</a:t>
            </a:r>
          </a:p>
        </p:txBody>
      </p:sp>
      <p:sp>
        <p:nvSpPr>
          <p:cNvPr id="3" name="Content Placeholder 2">
            <a:extLst>
              <a:ext uri="{FF2B5EF4-FFF2-40B4-BE49-F238E27FC236}">
                <a16:creationId xmlns:a16="http://schemas.microsoft.com/office/drawing/2014/main" id="{341D257D-306A-4D46-9BEF-1DD519CE093C}"/>
              </a:ext>
            </a:extLst>
          </p:cNvPr>
          <p:cNvSpPr>
            <a:spLocks noGrp="1"/>
          </p:cNvSpPr>
          <p:nvPr>
            <p:ph idx="1"/>
          </p:nvPr>
        </p:nvSpPr>
        <p:spPr/>
        <p:txBody>
          <a:bodyPr/>
          <a:lstStyle/>
          <a:p>
            <a:r>
              <a:rPr lang="en-US"/>
              <a:t>Recurrent neural networks work in sequence: you have to wait to generate the data</a:t>
            </a:r>
          </a:p>
          <a:p>
            <a:r>
              <a:rPr lang="en-US"/>
              <a:t>Compared to CNNs, this can be very slow</a:t>
            </a:r>
          </a:p>
          <a:p>
            <a:r>
              <a:rPr lang="en-US"/>
              <a:t>New architectures try to predict the entire sequences at once</a:t>
            </a:r>
          </a:p>
          <a:p>
            <a:r>
              <a:rPr lang="en-US"/>
              <a:t>The next generation of methods is based on attention</a:t>
            </a:r>
          </a:p>
        </p:txBody>
      </p:sp>
    </p:spTree>
    <p:extLst>
      <p:ext uri="{BB962C8B-B14F-4D97-AF65-F5344CB8AC3E}">
        <p14:creationId xmlns:p14="http://schemas.microsoft.com/office/powerpoint/2010/main" val="2763218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Data</a:t>
            </a:r>
          </a:p>
        </p:txBody>
      </p:sp>
      <p:sp>
        <p:nvSpPr>
          <p:cNvPr id="3" name="Content Placeholder 2"/>
          <p:cNvSpPr>
            <a:spLocks noGrp="1"/>
          </p:cNvSpPr>
          <p:nvPr>
            <p:ph idx="1"/>
          </p:nvPr>
        </p:nvSpPr>
        <p:spPr/>
        <p:txBody>
          <a:bodyPr>
            <a:normAutofit/>
          </a:bodyPr>
          <a:lstStyle/>
          <a:p>
            <a:r>
              <a:rPr lang="en-US" sz="2500" dirty="0"/>
              <a:t>From our starting 500 values, we can make 495 samples in this way. We trained our network on these samples for 50 epochs. </a:t>
            </a:r>
          </a:p>
          <a:p>
            <a:r>
              <a:rPr lang="en-US" sz="2500" dirty="0"/>
              <a:t>When we run the training data through again and ask for predictions, we get the results on showing the original training data in blue, and the predictions in orange. Not bad!</a:t>
            </a:r>
          </a:p>
        </p:txBody>
      </p:sp>
      <p:pic>
        <p:nvPicPr>
          <p:cNvPr id="4" name="Picture 3"/>
          <p:cNvPicPr>
            <a:picLocks noChangeAspect="1"/>
          </p:cNvPicPr>
          <p:nvPr/>
        </p:nvPicPr>
        <p:blipFill>
          <a:blip r:embed="rId2"/>
          <a:stretch>
            <a:fillRect/>
          </a:stretch>
        </p:blipFill>
        <p:spPr>
          <a:xfrm>
            <a:off x="914400" y="4343400"/>
            <a:ext cx="7244833" cy="2362200"/>
          </a:xfrm>
          <a:prstGeom prst="rect">
            <a:avLst/>
          </a:prstGeom>
        </p:spPr>
      </p:pic>
    </p:spTree>
    <p:extLst>
      <p:ext uri="{BB962C8B-B14F-4D97-AF65-F5344CB8AC3E}">
        <p14:creationId xmlns:p14="http://schemas.microsoft.com/office/powerpoint/2010/main" val="53498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61F5-0338-104E-B5C5-BEB1E6FCFF61}"/>
              </a:ext>
            </a:extLst>
          </p:cNvPr>
          <p:cNvSpPr>
            <a:spLocks noGrp="1"/>
          </p:cNvSpPr>
          <p:nvPr>
            <p:ph type="title"/>
          </p:nvPr>
        </p:nvSpPr>
        <p:spPr/>
        <p:txBody>
          <a:bodyPr/>
          <a:lstStyle/>
          <a:p>
            <a:r>
              <a:rPr lang="en-US"/>
              <a:t>Novel prediction</a:t>
            </a:r>
          </a:p>
        </p:txBody>
      </p:sp>
      <p:sp>
        <p:nvSpPr>
          <p:cNvPr id="3" name="Content Placeholder 2">
            <a:extLst>
              <a:ext uri="{FF2B5EF4-FFF2-40B4-BE49-F238E27FC236}">
                <a16:creationId xmlns:a16="http://schemas.microsoft.com/office/drawing/2014/main" id="{9E488A73-CF0E-8A47-A405-7BCAFEFD150C}"/>
              </a:ext>
            </a:extLst>
          </p:cNvPr>
          <p:cNvSpPr>
            <a:spLocks noGrp="1"/>
          </p:cNvSpPr>
          <p:nvPr>
            <p:ph idx="1"/>
          </p:nvPr>
        </p:nvSpPr>
        <p:spPr/>
        <p:txBody>
          <a:bodyPr/>
          <a:lstStyle/>
          <a:p>
            <a:r>
              <a:rPr lang="en-US"/>
              <a:t>One of the most complex sequential data is natual language</a:t>
            </a:r>
          </a:p>
          <a:p>
            <a:r>
              <a:rPr lang="en-US"/>
              <a:t>Let's try to learn how to generate language</a:t>
            </a:r>
          </a:p>
        </p:txBody>
      </p:sp>
      <p:pic>
        <p:nvPicPr>
          <p:cNvPr id="4" name="Picture 3">
            <a:extLst>
              <a:ext uri="{FF2B5EF4-FFF2-40B4-BE49-F238E27FC236}">
                <a16:creationId xmlns:a16="http://schemas.microsoft.com/office/drawing/2014/main" id="{D4AC8F9D-1BC6-8647-A631-663B1D1E96C5}"/>
              </a:ext>
            </a:extLst>
          </p:cNvPr>
          <p:cNvPicPr>
            <a:picLocks noChangeAspect="1"/>
          </p:cNvPicPr>
          <p:nvPr/>
        </p:nvPicPr>
        <p:blipFill>
          <a:blip r:embed="rId2"/>
          <a:stretch>
            <a:fillRect/>
          </a:stretch>
        </p:blipFill>
        <p:spPr>
          <a:xfrm>
            <a:off x="447490" y="3581400"/>
            <a:ext cx="8249020" cy="3108326"/>
          </a:xfrm>
          <a:prstGeom prst="rect">
            <a:avLst/>
          </a:prstGeom>
        </p:spPr>
      </p:pic>
    </p:spTree>
    <p:extLst>
      <p:ext uri="{BB962C8B-B14F-4D97-AF65-F5344CB8AC3E}">
        <p14:creationId xmlns:p14="http://schemas.microsoft.com/office/powerpoint/2010/main" val="161230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 State</a:t>
            </a:r>
          </a:p>
        </p:txBody>
      </p:sp>
      <p:sp>
        <p:nvSpPr>
          <p:cNvPr id="3" name="Content Placeholder 2"/>
          <p:cNvSpPr>
            <a:spLocks noGrp="1"/>
          </p:cNvSpPr>
          <p:nvPr>
            <p:ph idx="1"/>
          </p:nvPr>
        </p:nvSpPr>
        <p:spPr>
          <a:xfrm>
            <a:off x="457200" y="1295400"/>
            <a:ext cx="8229600" cy="4525963"/>
          </a:xfrm>
        </p:spPr>
        <p:txBody>
          <a:bodyPr>
            <a:normAutofit/>
          </a:bodyPr>
          <a:lstStyle/>
          <a:p>
            <a:r>
              <a:rPr lang="en-US" sz="2200" dirty="0"/>
              <a:t>RNNs make use of an idea called </a:t>
            </a:r>
            <a:r>
              <a:rPr lang="en-US" sz="2200" i="1" dirty="0"/>
              <a:t>state</a:t>
            </a:r>
            <a:r>
              <a:rPr lang="en-US" sz="2200" dirty="0"/>
              <a:t>. This is just a description of a system (such as a neural network) at any given time.</a:t>
            </a:r>
          </a:p>
          <a:p>
            <a:endParaRPr lang="en-US" sz="2200" dirty="0"/>
          </a:p>
          <a:p>
            <a:r>
              <a:rPr lang="en-US" sz="2200" dirty="0"/>
              <a:t>Suppose that you’re working at an ice-cream shop and you’re learning how to make a simple fudge sundae. </a:t>
            </a:r>
          </a:p>
          <a:p>
            <a:pPr lvl="1"/>
            <a:r>
              <a:rPr lang="en-US" sz="2200" dirty="0"/>
              <a:t>In this story, you play the role of the system, and the recipe you’re building up in your head is your state.</a:t>
            </a:r>
          </a:p>
          <a:p>
            <a:endParaRPr lang="en-US" sz="2200" dirty="0"/>
          </a:p>
          <a:p>
            <a:r>
              <a:rPr lang="en-US" sz="2200" dirty="0"/>
              <a:t>Before getting any instructions, your </a:t>
            </a:r>
            <a:r>
              <a:rPr lang="en-US" sz="2200" i="1" dirty="0"/>
              <a:t>starting state </a:t>
            </a:r>
            <a:r>
              <a:rPr lang="en-US" sz="2200" dirty="0"/>
              <a:t>or </a:t>
            </a:r>
            <a:r>
              <a:rPr lang="en-US" sz="2200" i="1" dirty="0"/>
              <a:t>initial state </a:t>
            </a:r>
            <a:r>
              <a:rPr lang="en-US" sz="2200" dirty="0"/>
              <a:t>would be “An empty cup.”</a:t>
            </a:r>
          </a:p>
        </p:txBody>
      </p:sp>
      <p:pic>
        <p:nvPicPr>
          <p:cNvPr id="4" name="Picture 3"/>
          <p:cNvPicPr>
            <a:picLocks noChangeAspect="1"/>
          </p:cNvPicPr>
          <p:nvPr/>
        </p:nvPicPr>
        <p:blipFill>
          <a:blip r:embed="rId2"/>
          <a:stretch>
            <a:fillRect/>
          </a:stretch>
        </p:blipFill>
        <p:spPr>
          <a:xfrm>
            <a:off x="990600" y="5181600"/>
            <a:ext cx="4296375" cy="1333686"/>
          </a:xfrm>
          <a:prstGeom prst="rect">
            <a:avLst/>
          </a:prstGeom>
        </p:spPr>
      </p:pic>
      <p:pic>
        <p:nvPicPr>
          <p:cNvPr id="5" name="Picture 4"/>
          <p:cNvPicPr>
            <a:picLocks noChangeAspect="1"/>
          </p:cNvPicPr>
          <p:nvPr/>
        </p:nvPicPr>
        <p:blipFill>
          <a:blip r:embed="rId3"/>
          <a:stretch>
            <a:fillRect/>
          </a:stretch>
        </p:blipFill>
        <p:spPr>
          <a:xfrm>
            <a:off x="5715000" y="4876800"/>
            <a:ext cx="1533739" cy="1476581"/>
          </a:xfrm>
          <a:prstGeom prst="rect">
            <a:avLst/>
          </a:prstGeom>
        </p:spPr>
      </p:pic>
      <p:sp>
        <p:nvSpPr>
          <p:cNvPr id="6" name="Rectangle 5"/>
          <p:cNvSpPr/>
          <p:nvPr/>
        </p:nvSpPr>
        <p:spPr>
          <a:xfrm>
            <a:off x="5715000" y="6324600"/>
            <a:ext cx="1600200" cy="338554"/>
          </a:xfrm>
          <a:prstGeom prst="rect">
            <a:avLst/>
          </a:prstGeom>
        </p:spPr>
        <p:txBody>
          <a:bodyPr wrap="square">
            <a:spAutoFit/>
          </a:bodyPr>
          <a:lstStyle/>
          <a:p>
            <a:r>
              <a:rPr lang="en-US" sz="800" dirty="0"/>
              <a:t>https://www.flickr.com/photos/skrb/6376986365/in/photostream</a:t>
            </a:r>
          </a:p>
        </p:txBody>
      </p:sp>
    </p:spTree>
    <p:extLst>
      <p:ext uri="{BB962C8B-B14F-4D97-AF65-F5344CB8AC3E}">
        <p14:creationId xmlns:p14="http://schemas.microsoft.com/office/powerpoint/2010/main" val="2523432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keys about the concept of state</a:t>
            </a:r>
          </a:p>
        </p:txBody>
      </p:sp>
      <p:sp>
        <p:nvSpPr>
          <p:cNvPr id="3" name="Content Placeholder 2"/>
          <p:cNvSpPr>
            <a:spLocks noGrp="1"/>
          </p:cNvSpPr>
          <p:nvPr>
            <p:ph idx="1"/>
          </p:nvPr>
        </p:nvSpPr>
        <p:spPr>
          <a:xfrm>
            <a:off x="381000" y="1600200"/>
            <a:ext cx="5867400" cy="4525963"/>
          </a:xfrm>
        </p:spPr>
        <p:txBody>
          <a:bodyPr>
            <a:noAutofit/>
          </a:bodyPr>
          <a:lstStyle/>
          <a:p>
            <a:pPr marL="0" indent="0">
              <a:buNone/>
            </a:pPr>
            <a:r>
              <a:rPr lang="en-US" sz="2200" dirty="0"/>
              <a:t>There are a few key things to take away from this story and the concept of state.</a:t>
            </a:r>
          </a:p>
          <a:p>
            <a:endParaRPr lang="en-US" sz="2200" dirty="0"/>
          </a:p>
          <a:p>
            <a:r>
              <a:rPr lang="en-US" sz="2200" dirty="0"/>
              <a:t>First, your state is not simply a snapshot of the current situation or a list of the information you were given. </a:t>
            </a:r>
          </a:p>
          <a:p>
            <a:endParaRPr lang="en-US" sz="2200" dirty="0"/>
          </a:p>
          <a:p>
            <a:r>
              <a:rPr lang="en-US" sz="2200" dirty="0"/>
              <a:t>It captures both of those ideas, perhaps in a compressed or modified form. </a:t>
            </a:r>
          </a:p>
          <a:p>
            <a:pPr lvl="1"/>
            <a:r>
              <a:rPr lang="en-US" sz="2000" dirty="0"/>
              <a:t>For example, instead of remembering to put in three scoops of ice cream and then removing one, you remembered instead to put in two scoops.</a:t>
            </a:r>
          </a:p>
          <a:p>
            <a:endParaRPr lang="en-US" sz="2200" dirty="0"/>
          </a:p>
        </p:txBody>
      </p:sp>
      <p:pic>
        <p:nvPicPr>
          <p:cNvPr id="4" name="Picture 3"/>
          <p:cNvPicPr>
            <a:picLocks noChangeAspect="1"/>
          </p:cNvPicPr>
          <p:nvPr/>
        </p:nvPicPr>
        <p:blipFill>
          <a:blip r:embed="rId2"/>
          <a:stretch>
            <a:fillRect/>
          </a:stretch>
        </p:blipFill>
        <p:spPr>
          <a:xfrm>
            <a:off x="6705600" y="2667000"/>
            <a:ext cx="2514600" cy="1600201"/>
          </a:xfrm>
          <a:prstGeom prst="rect">
            <a:avLst/>
          </a:prstGeom>
        </p:spPr>
      </p:pic>
    </p:spTree>
    <p:extLst>
      <p:ext uri="{BB962C8B-B14F-4D97-AF65-F5344CB8AC3E}">
        <p14:creationId xmlns:p14="http://schemas.microsoft.com/office/powerpoint/2010/main" val="987627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keys about the concept of state</a:t>
            </a:r>
          </a:p>
        </p:txBody>
      </p:sp>
      <p:sp>
        <p:nvSpPr>
          <p:cNvPr id="5" name="Rectangle 4"/>
          <p:cNvSpPr/>
          <p:nvPr/>
        </p:nvSpPr>
        <p:spPr>
          <a:xfrm>
            <a:off x="152400" y="1219200"/>
            <a:ext cx="6781800" cy="5724644"/>
          </a:xfrm>
          <a:prstGeom prst="rect">
            <a:avLst/>
          </a:prstGeom>
        </p:spPr>
        <p:txBody>
          <a:bodyPr wrap="square">
            <a:spAutoFit/>
          </a:bodyPr>
          <a:lstStyle/>
          <a:p>
            <a:pPr marL="285750" indent="-285750">
              <a:buFont typeface="Arial" panose="020B0604020202020204" pitchFamily="34" charset="0"/>
              <a:buChar char="•"/>
            </a:pPr>
            <a:r>
              <a:rPr lang="en-US" sz="2200" dirty="0"/>
              <a:t>Second, after receiving new information at each step, you updated your state and produced an output. The output depends on the input you received and your internal state, </a:t>
            </a:r>
          </a:p>
          <a:p>
            <a:pPr marL="628650" lvl="1" indent="-171450">
              <a:buFont typeface="Arial" panose="020B0604020202020204" pitchFamily="34" charset="0"/>
              <a:buChar char="•"/>
            </a:pPr>
            <a:endParaRPr lang="en-US" sz="2000" dirty="0"/>
          </a:p>
          <a:p>
            <a:pPr marL="628650" lvl="1" indent="-171450">
              <a:buFont typeface="Arial" panose="020B0604020202020204" pitchFamily="34" charset="0"/>
              <a:buChar char="•"/>
            </a:pPr>
            <a:r>
              <a:rPr lang="en-US" sz="2000" dirty="0"/>
              <a:t>An outside observer can’t see your state, and so they might not understand how your output resulted from the input you just received. We referring to a system’s state as its </a:t>
            </a:r>
            <a:r>
              <a:rPr lang="en-US" sz="2000" b="1" i="1" dirty="0"/>
              <a:t>hidden state</a:t>
            </a:r>
            <a:r>
              <a:rPr lang="en-US" sz="2200" i="1" dirty="0"/>
              <a:t>.</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Finally, the order of the inputs matters. This is the essential aspect of this example that makes it about a sequence, rather than just a bunch of inputs, and thus distinguishes it from our simple, fully connected layer introduced earlier. </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r>
              <a:rPr lang="en-US" sz="2000" dirty="0"/>
              <a:t>We call each input a </a:t>
            </a:r>
            <a:r>
              <a:rPr lang="en-US" sz="2000" b="1" i="1" dirty="0"/>
              <a:t>time step</a:t>
            </a:r>
            <a:r>
              <a:rPr lang="en-US" sz="2000" dirty="0"/>
              <a:t>. </a:t>
            </a:r>
          </a:p>
        </p:txBody>
      </p:sp>
      <p:pic>
        <p:nvPicPr>
          <p:cNvPr id="6" name="Picture 5"/>
          <p:cNvPicPr>
            <a:picLocks noChangeAspect="1"/>
          </p:cNvPicPr>
          <p:nvPr/>
        </p:nvPicPr>
        <p:blipFill>
          <a:blip r:embed="rId2"/>
          <a:stretch>
            <a:fillRect/>
          </a:stretch>
        </p:blipFill>
        <p:spPr>
          <a:xfrm>
            <a:off x="7162800" y="2438400"/>
            <a:ext cx="1724223" cy="2823560"/>
          </a:xfrm>
          <a:prstGeom prst="rect">
            <a:avLst/>
          </a:prstGeom>
        </p:spPr>
      </p:pic>
    </p:spTree>
    <p:extLst>
      <p:ext uri="{BB962C8B-B14F-4D97-AF65-F5344CB8AC3E}">
        <p14:creationId xmlns:p14="http://schemas.microsoft.com/office/powerpoint/2010/main" val="248450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Cells in Action</a:t>
            </a:r>
          </a:p>
        </p:txBody>
      </p:sp>
      <p:sp>
        <p:nvSpPr>
          <p:cNvPr id="3" name="Content Placeholder 2"/>
          <p:cNvSpPr>
            <a:spLocks noGrp="1"/>
          </p:cNvSpPr>
          <p:nvPr>
            <p:ph idx="1"/>
          </p:nvPr>
        </p:nvSpPr>
        <p:spPr>
          <a:xfrm>
            <a:off x="152400" y="1447800"/>
            <a:ext cx="4876800" cy="4525963"/>
          </a:xfrm>
        </p:spPr>
        <p:txBody>
          <a:bodyPr>
            <a:noAutofit/>
          </a:bodyPr>
          <a:lstStyle/>
          <a:p>
            <a:pPr>
              <a:buFont typeface="+mj-lt"/>
              <a:buAutoNum type="arabicPeriod"/>
            </a:pPr>
            <a:r>
              <a:rPr lang="en-US" sz="2200" dirty="0"/>
              <a:t>The first word, </a:t>
            </a:r>
            <a:r>
              <a:rPr lang="en-US" sz="2200" i="1" dirty="0"/>
              <a:t>it</a:t>
            </a:r>
            <a:r>
              <a:rPr lang="en-US" sz="2200" dirty="0"/>
              <a:t>, arrives. The cell considers the input and its hidden state, and predicts the next word, </a:t>
            </a:r>
            <a:r>
              <a:rPr lang="en-US" sz="2200" i="1" dirty="0"/>
              <a:t>swam</a:t>
            </a:r>
            <a:r>
              <a:rPr lang="en-US" sz="2200" dirty="0"/>
              <a:t>. We ignore</a:t>
            </a:r>
          </a:p>
          <a:p>
            <a:pPr>
              <a:buFont typeface="+mj-lt"/>
              <a:buAutoNum type="arabicPeriod"/>
            </a:pPr>
            <a:endParaRPr lang="en-US" sz="2200" dirty="0"/>
          </a:p>
          <a:p>
            <a:pPr>
              <a:buFont typeface="+mj-lt"/>
              <a:buAutoNum type="arabicPeriod"/>
            </a:pPr>
            <a:r>
              <a:rPr lang="en-US" sz="2200" dirty="0"/>
              <a:t>Now comes the second word from the text, was. Again, the cell consults its hidden state and the input, and produces a new output prediction, completing the phrase it was night</a:t>
            </a:r>
          </a:p>
          <a:p>
            <a:pPr>
              <a:buFont typeface="+mj-lt"/>
              <a:buAutoNum type="arabicPeriod"/>
            </a:pPr>
            <a:endParaRPr lang="en-US" sz="2200" dirty="0"/>
          </a:p>
          <a:p>
            <a:pPr>
              <a:buFont typeface="+mj-lt"/>
              <a:buAutoNum type="arabicPeriod"/>
            </a:pPr>
            <a:r>
              <a:rPr lang="en-US" sz="2200" dirty="0"/>
              <a:t>This goes on until we provide the fifth word, “of”.</a:t>
            </a:r>
          </a:p>
        </p:txBody>
      </p:sp>
      <p:grpSp>
        <p:nvGrpSpPr>
          <p:cNvPr id="6" name="Group 5"/>
          <p:cNvGrpSpPr/>
          <p:nvPr/>
        </p:nvGrpSpPr>
        <p:grpSpPr>
          <a:xfrm>
            <a:off x="5029200" y="2438400"/>
            <a:ext cx="3920807" cy="2001798"/>
            <a:chOff x="4572000" y="2667000"/>
            <a:chExt cx="4301807" cy="2306598"/>
          </a:xfrm>
        </p:grpSpPr>
        <p:pic>
          <p:nvPicPr>
            <p:cNvPr id="4" name="Picture 3"/>
            <p:cNvPicPr>
              <a:picLocks noChangeAspect="1"/>
            </p:cNvPicPr>
            <p:nvPr/>
          </p:nvPicPr>
          <p:blipFill>
            <a:blip r:embed="rId2"/>
            <a:stretch>
              <a:fillRect/>
            </a:stretch>
          </p:blipFill>
          <p:spPr>
            <a:xfrm>
              <a:off x="4572000" y="2667000"/>
              <a:ext cx="4301807" cy="1676602"/>
            </a:xfrm>
            <a:prstGeom prst="rect">
              <a:avLst/>
            </a:prstGeom>
          </p:spPr>
        </p:pic>
        <p:sp>
          <p:nvSpPr>
            <p:cNvPr id="5" name="Rectangle 4"/>
            <p:cNvSpPr/>
            <p:nvPr/>
          </p:nvSpPr>
          <p:spPr>
            <a:xfrm>
              <a:off x="4953000" y="4419600"/>
              <a:ext cx="3733800" cy="553998"/>
            </a:xfrm>
            <a:prstGeom prst="rect">
              <a:avLst/>
            </a:prstGeom>
          </p:spPr>
          <p:txBody>
            <a:bodyPr wrap="square">
              <a:spAutoFit/>
            </a:bodyPr>
            <a:lstStyle/>
            <a:p>
              <a:r>
                <a:rPr lang="en-US" sz="1000" i="1" dirty="0">
                  <a:latin typeface="FuturaStd-BookOblique"/>
                </a:rPr>
                <a:t>A recurrent cell predicting words. The diagram is in unrolled form. Predictions come out of the top of the cell, whereas state is indicated by the thick horizontal arrow.</a:t>
              </a:r>
              <a:endParaRPr lang="en-US" sz="1000" dirty="0"/>
            </a:p>
          </p:txBody>
        </p:sp>
      </p:grpSp>
    </p:spTree>
    <p:extLst>
      <p:ext uri="{BB962C8B-B14F-4D97-AF65-F5344CB8AC3E}">
        <p14:creationId xmlns:p14="http://schemas.microsoft.com/office/powerpoint/2010/main" val="3723794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9" ma:contentTypeDescription="Create a new document." ma:contentTypeScope="" ma:versionID="a4707a794229cfab4d80e2d41f1a3330">
  <xsd:schema xmlns:xsd="http://www.w3.org/2001/XMLSchema" xmlns:xs="http://www.w3.org/2001/XMLSchema" xmlns:p="http://schemas.microsoft.com/office/2006/metadata/properties" xmlns:ns3="549ee5c3-5221-4b35-8392-cb2435dc6ff4" targetNamespace="http://schemas.microsoft.com/office/2006/metadata/properties" ma:root="true" ma:fieldsID="c5d1389a447a3509d25c9aa5ab3d86b3"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63AB1-076F-43F8-91C9-C2E5B28BB335}">
  <ds:schemaRefs>
    <ds:schemaRef ds:uri="http://schemas.microsoft.com/sharepoint/v3/contenttype/forms"/>
  </ds:schemaRefs>
</ds:datastoreItem>
</file>

<file path=customXml/itemProps2.xml><?xml version="1.0" encoding="utf-8"?>
<ds:datastoreItem xmlns:ds="http://schemas.openxmlformats.org/officeDocument/2006/customXml" ds:itemID="{5C621171-5301-482B-B993-80F654819E29}">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49ee5c3-5221-4b35-8392-cb2435dc6ff4"/>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65CD719-395E-4463-A302-9F33D8DF3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46701</TotalTime>
  <Words>1915</Words>
  <Application>Microsoft Macintosh PowerPoint</Application>
  <PresentationFormat>On-screen Show (4:3)</PresentationFormat>
  <Paragraphs>161</Paragraphs>
  <Slides>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charter</vt:lpstr>
      <vt:lpstr>Franklin Gothic Medium</vt:lpstr>
      <vt:lpstr>FuturaStd-BookOblique</vt:lpstr>
      <vt:lpstr>sohne</vt:lpstr>
      <vt:lpstr>Office Theme</vt:lpstr>
      <vt:lpstr>Introduction to Recurrent Neural Networks   Daniel Acuna acuna.io</vt:lpstr>
      <vt:lpstr>Recurrent Neural Networks</vt:lpstr>
      <vt:lpstr>Sequence Data</vt:lpstr>
      <vt:lpstr>Sequence Data</vt:lpstr>
      <vt:lpstr>Novel prediction</vt:lpstr>
      <vt:lpstr>Recurrent Neural Networks - State</vt:lpstr>
      <vt:lpstr>A few keys about the concept of state</vt:lpstr>
      <vt:lpstr>A few keys about the concept of state</vt:lpstr>
      <vt:lpstr>Recurrent Cells in Action</vt:lpstr>
      <vt:lpstr>Recurrent Cells in Action</vt:lpstr>
      <vt:lpstr>Recurrent neural networks: simple</vt:lpstr>
      <vt:lpstr>RNN: a problem with gradients</vt:lpstr>
      <vt:lpstr>(L)ong (S)hort-(T)erm (M)emory</vt:lpstr>
      <vt:lpstr>(L)ong (S)hort-(T)erm (M)emory</vt:lpstr>
      <vt:lpstr>LSTM Walk Through</vt:lpstr>
      <vt:lpstr>PowerPoint Presentation</vt:lpstr>
      <vt:lpstr>PowerPoint Presentation</vt:lpstr>
      <vt:lpstr>PowerPoint Presentation</vt:lpstr>
      <vt:lpstr>LSTM details</vt:lpstr>
      <vt:lpstr>Gated Recurrent Unit </vt:lpstr>
      <vt:lpstr>GRU Vs. LSTM </vt:lpstr>
      <vt:lpstr>Example</vt:lpstr>
      <vt:lpstr>Activity</vt:lpstr>
      <vt:lpstr>More advanced examples</vt:lpstr>
      <vt:lpstr>Deep RNN</vt:lpstr>
      <vt:lpstr>Careful</vt:lpstr>
      <vt:lpstr>Bidirectional RNN</vt:lpstr>
      <vt:lpstr>Seq2seq</vt:lpstr>
      <vt:lpstr>Many other possibilities</vt:lpstr>
      <vt:lpstr>Combinations</vt:lpstr>
      <vt:lpstr>Limitations of RNN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Daniel E. Acuna</cp:lastModifiedBy>
  <cp:revision>517</cp:revision>
  <cp:lastPrinted>2019-12-05T13:26:22Z</cp:lastPrinted>
  <dcterms:created xsi:type="dcterms:W3CDTF">2013-01-23T22:13:02Z</dcterms:created>
  <dcterms:modified xsi:type="dcterms:W3CDTF">2022-09-29T03:58:38Z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